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62" r:id="rId3"/>
    <p:sldId id="294" r:id="rId4"/>
    <p:sldId id="271" r:id="rId5"/>
    <p:sldId id="284" r:id="rId6"/>
    <p:sldId id="274" r:id="rId7"/>
    <p:sldId id="285" r:id="rId8"/>
    <p:sldId id="273" r:id="rId9"/>
    <p:sldId id="265" r:id="rId10"/>
    <p:sldId id="279" r:id="rId11"/>
    <p:sldId id="277" r:id="rId12"/>
    <p:sldId id="295" r:id="rId13"/>
    <p:sldId id="296" r:id="rId14"/>
    <p:sldId id="293" r:id="rId15"/>
    <p:sldId id="289" r:id="rId16"/>
    <p:sldId id="292" r:id="rId17"/>
    <p:sldId id="290" r:id="rId18"/>
    <p:sldId id="287" r:id="rId19"/>
    <p:sldId id="280"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4B"/>
    <a:srgbClr val="FFC00D"/>
    <a:srgbClr val="FFDD7D"/>
    <a:srgbClr val="FFCB37"/>
    <a:srgbClr val="FFE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28" y="-32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ru-RU"/>
              <a:pPr/>
              <a:t>8/18/13</a:t>
            </a:fld>
            <a:endParaRPr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p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ru-RU"/>
              <a:pPr/>
              <a:t>8/18/13</a:t>
            </a:fld>
            <a:endParaRPr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p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1</a:t>
            </a:fld>
            <a:endParaRPr lang="en-US" sz="1200" b="0" i="0" dirty="0">
              <a:latin typeface="Century Gothic"/>
              <a:ea typeface="+mn-ea"/>
              <a:cs typeface="+mn-cs"/>
            </a:endParaRPr>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8</a:t>
            </a:fld>
            <a:endParaRPr lang="en-US" sz="1200" b="0" i="0" dirty="0">
              <a:latin typeface="Century Gothic"/>
              <a:ea typeface="+mn-ea"/>
              <a:cs typeface="+mn-cs"/>
            </a:endParaRPr>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Карта"/>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noProof="0" dirty="0"/>
          </a:p>
        </p:txBody>
      </p:sp>
      <p:sp>
        <p:nvSpPr>
          <p:cNvPr id="2" name="Заголовок 1"/>
          <p:cNvSpPr>
            <a:spLocks noGrp="1"/>
          </p:cNvSpPr>
          <p:nvPr>
            <p:ph type="ctrTitle"/>
          </p:nvPr>
        </p:nvSpPr>
        <p:spPr>
          <a:xfrm>
            <a:off x="1217613" y="1828799"/>
            <a:ext cx="9753600" cy="3048001"/>
          </a:xfrm>
        </p:spPr>
        <p:txBody>
          <a:bodyPr>
            <a:normAutofit/>
          </a:bodyPr>
          <a:lstStyle>
            <a:lvl1pPr>
              <a:defRPr sz="44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smtClean="0"/>
              <a:t>Образец подзаголовка</a:t>
            </a:r>
            <a:endParaRPr lang="ru-RU" noProof="0"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6898" y="685800"/>
            <a:ext cx="2134315" cy="5486400"/>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3429000"/>
            <a:ext cx="9753600" cy="2362199"/>
          </a:xfrm>
        </p:spPr>
        <p:txBody>
          <a:bodyPr anchor="b">
            <a:normAutofit/>
          </a:bodyPr>
          <a:lstStyle>
            <a:lvl1pPr algn="l">
              <a:defRPr sz="4400" b="0" cap="all"/>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smtClean="0"/>
              <a:t>Образец текста</a:t>
            </a:r>
          </a:p>
        </p:txBody>
      </p:sp>
      <p:sp>
        <p:nvSpPr>
          <p:cNvPr id="4" name="Дата 3"/>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9753600" cy="1325562"/>
          </a:xfrm>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684213" y="685800"/>
            <a:ext cx="3886200" cy="4038600"/>
          </a:xfrm>
        </p:spPr>
        <p:txBody>
          <a:bodyPr anchor="b">
            <a:noAutofit/>
          </a:bodyPr>
          <a:lstStyle>
            <a:lvl1pPr algn="l">
              <a:defRPr sz="4000" b="0"/>
            </a:lvl1pPr>
          </a:lstStyle>
          <a:p>
            <a:r>
              <a:rPr lang="ru-RU" noProof="0" smtClean="0"/>
              <a:t>Образец заголовка</a:t>
            </a:r>
            <a:endParaRPr lang="ru-RU" noProof="0" dirty="0"/>
          </a:p>
        </p:txBody>
      </p:sp>
      <p:sp>
        <p:nvSpPr>
          <p:cNvPr id="3" name="Объект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684213" y="685800"/>
            <a:ext cx="3886200" cy="4038600"/>
          </a:xfrm>
        </p:spPr>
        <p:txBody>
          <a:bodyPr anchor="b">
            <a:noAutofit/>
          </a:bodyPr>
          <a:lstStyle>
            <a:lvl1pPr algn="l">
              <a:defRPr sz="40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dirty="0" smtClean="0"/>
              <a:t>Вставка рисунка</a:t>
            </a:r>
            <a:endParaRPr lang="ru-RU" noProof="0" dirty="0"/>
          </a:p>
        </p:txBody>
      </p:sp>
      <p:sp>
        <p:nvSpPr>
          <p:cNvPr id="4" name="Текст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EDF33987-6305-4E2A-BF18-EF013ECE927B}" type="datetimeFigureOut">
              <a:rPr lang="ru-RU" noProof="0" smtClean="0"/>
              <a:pPr/>
              <a:t>8/18/13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ru-RU" noProof="0" smtClean="0"/>
              <a:pPr/>
              <a:t>8/18/13</a:t>
            </a:fld>
            <a:endParaRPr lang="ru-RU" noProof="0" dirty="0"/>
          </a:p>
        </p:txBody>
      </p:sp>
      <p:sp>
        <p:nvSpPr>
          <p:cNvPr id="5" name="Нижний колонтитул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ru-RU" noProof="0" dirty="0"/>
          </a:p>
        </p:txBody>
      </p:sp>
      <p:sp>
        <p:nvSpPr>
          <p:cNvPr id="6" name="Номер слайда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ru-RU" noProof="0" smtClean="0"/>
              <a:pPr/>
              <a:t>‹#›</a:t>
            </a:fld>
            <a:endParaRPr lang="ru-RU" noProof="0"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backesandstrauss.com/" TargetMode="External"/><Relationship Id="rId4" Type="http://schemas.openxmlformats.org/officeDocument/2006/relationships/hyperlink" Target="http://www.diamondclub.gr/" TargetMode="External"/><Relationship Id="rId5" Type="http://schemas.openxmlformats.org/officeDocument/2006/relationships/hyperlink" Target="http://www.vartanjewelry.com/" TargetMode="External"/><Relationship Id="rId6" Type="http://schemas.openxmlformats.org/officeDocument/2006/relationships/hyperlink" Target="http://www.saharatid.com/" TargetMode="External"/><Relationship Id="rId7" Type="http://schemas.openxmlformats.org/officeDocument/2006/relationships/hyperlink" Target="http://www.miiori.com/" TargetMode="External"/><Relationship Id="rId8" Type="http://schemas.openxmlformats.org/officeDocument/2006/relationships/hyperlink" Target="http://www.canadiangem.com/" TargetMode="External"/><Relationship Id="rId9" Type="http://schemas.openxmlformats.org/officeDocument/2006/relationships/hyperlink" Target="http://www.malobands.com/" TargetMode="External"/><Relationship Id="rId10" Type="http://schemas.openxmlformats.org/officeDocument/2006/relationships/hyperlink" Target="http://www.dikranjewelry.com/" TargetMode="External"/><Relationship Id="rId11" Type="http://schemas.openxmlformats.org/officeDocument/2006/relationships/hyperlink" Target="http://www.georgisabounjian.com.lb/"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hyperlink" Target="http://www.threestarjewellery.com/" TargetMode="External"/><Relationship Id="rId20" Type="http://schemas.openxmlformats.org/officeDocument/2006/relationships/hyperlink" Target="http://www.kirkkara.com/" TargetMode="External"/><Relationship Id="rId21" Type="http://schemas.openxmlformats.org/officeDocument/2006/relationships/hyperlink" Target="http://www.hbltd.us/" TargetMode="External"/><Relationship Id="rId22" Type="http://schemas.openxmlformats.org/officeDocument/2006/relationships/hyperlink" Target="http://www.bijoutresor.com/" TargetMode="External"/><Relationship Id="rId23" Type="http://schemas.openxmlformats.org/officeDocument/2006/relationships/hyperlink" Target="http://www.sierajewelry.com/" TargetMode="External"/><Relationship Id="rId24" Type="http://schemas.openxmlformats.org/officeDocument/2006/relationships/hyperlink" Target="http://www.sartoro.net/" TargetMode="External"/><Relationship Id="rId25" Type="http://schemas.openxmlformats.org/officeDocument/2006/relationships/hyperlink" Target="http://www.jacobjewelry.net/" TargetMode="External"/><Relationship Id="rId26" Type="http://schemas.openxmlformats.org/officeDocument/2006/relationships/hyperlink" Target="http://www.artinian.net/" TargetMode="External"/><Relationship Id="rId10" Type="http://schemas.openxmlformats.org/officeDocument/2006/relationships/hyperlink" Target="http://www.gemest.ru/" TargetMode="External"/><Relationship Id="rId11" Type="http://schemas.openxmlformats.org/officeDocument/2006/relationships/hyperlink" Target="http://www.adamant-gold.ru/" TargetMode="External"/><Relationship Id="rId12" Type="http://schemas.openxmlformats.org/officeDocument/2006/relationships/hyperlink" Target="http://www.ekzol.ru/" TargetMode="External"/><Relationship Id="rId13" Type="http://schemas.openxmlformats.org/officeDocument/2006/relationships/hyperlink" Target="http://www.trioprofit.ru/" TargetMode="External"/><Relationship Id="rId14" Type="http://schemas.openxmlformats.org/officeDocument/2006/relationships/hyperlink" Target="http://www.bergio.com/" TargetMode="External"/><Relationship Id="rId15" Type="http://schemas.openxmlformats.org/officeDocument/2006/relationships/hyperlink" Target="http://www.rhandco.com/" TargetMode="External"/><Relationship Id="rId16" Type="http://schemas.openxmlformats.org/officeDocument/2006/relationships/hyperlink" Target="http://www.infinityline.net/" TargetMode="External"/><Relationship Id="rId17" Type="http://schemas.openxmlformats.org/officeDocument/2006/relationships/hyperlink" Target="http://www.simongjewelry.com/" TargetMode="External"/><Relationship Id="rId18" Type="http://schemas.openxmlformats.org/officeDocument/2006/relationships/hyperlink" Target="http://www.theworldjewelry.com/" TargetMode="External"/><Relationship Id="rId19" Type="http://schemas.openxmlformats.org/officeDocument/2006/relationships/hyperlink" Target="http://www.tycooncut.com/" TargetMode="External"/><Relationship Id="rId1" Type="http://schemas.openxmlformats.org/officeDocument/2006/relationships/slideLayout" Target="../slideLayouts/slideLayout7.xml"/><Relationship Id="rId2" Type="http://schemas.openxmlformats.org/officeDocument/2006/relationships/hyperlink" Target="http://www.harmenjewelry.com/" TargetMode="External"/><Relationship Id="rId3" Type="http://schemas.openxmlformats.org/officeDocument/2006/relationships/hyperlink" Target="http://www.yepremjewellery.com/" TargetMode="External"/><Relationship Id="rId4" Type="http://schemas.openxmlformats.org/officeDocument/2006/relationships/hyperlink" Target="http://www.tufenkjian.com/" TargetMode="External"/><Relationship Id="rId5" Type="http://schemas.openxmlformats.org/officeDocument/2006/relationships/hyperlink" Target="http://www.georgisabounjian.com.lb/" TargetMode="External"/><Relationship Id="rId6" Type="http://schemas.openxmlformats.org/officeDocument/2006/relationships/hyperlink" Target="http://www.hagopianjewels.com/" TargetMode="External"/><Relationship Id="rId7" Type="http://schemas.openxmlformats.org/officeDocument/2006/relationships/hyperlink" Target="http://www.zorabcreation.com/" TargetMode="External"/><Relationship Id="rId8" Type="http://schemas.openxmlformats.org/officeDocument/2006/relationships/hyperlink" Target="http://www.damasjewel.com/" TargetMode="External"/></Relationships>
</file>

<file path=ppt/slides/_rels/slide12.xml.rels><?xml version="1.0" encoding="UTF-8" standalone="yes"?>
<Relationships xmlns="http://schemas.openxmlformats.org/package/2006/relationships"><Relationship Id="rId9" Type="http://schemas.openxmlformats.org/officeDocument/2006/relationships/hyperlink" Target="http://www.vanli.com/" TargetMode="External"/><Relationship Id="rId20" Type="http://schemas.openxmlformats.org/officeDocument/2006/relationships/hyperlink" Target="http://www.protime-distribution.ru/" TargetMode="External"/><Relationship Id="rId21" Type="http://schemas.openxmlformats.org/officeDocument/2006/relationships/hyperlink" Target="http://www.jenanianandco.com/" TargetMode="External"/><Relationship Id="rId10" Type="http://schemas.openxmlformats.org/officeDocument/2006/relationships/hyperlink" Target="http://www.safe.com.tr/" TargetMode="External"/><Relationship Id="rId11" Type="http://schemas.openxmlformats.org/officeDocument/2006/relationships/hyperlink" Target="http://www.francofontana.com.tr/" TargetMode="External"/><Relationship Id="rId12" Type="http://schemas.openxmlformats.org/officeDocument/2006/relationships/hyperlink" Target="http://www.marmarajewellery.com/" TargetMode="External"/><Relationship Id="rId13" Type="http://schemas.openxmlformats.org/officeDocument/2006/relationships/hyperlink" Target="http://www.fancysilvertr.com/" TargetMode="External"/><Relationship Id="rId14" Type="http://schemas.openxmlformats.org/officeDocument/2006/relationships/hyperlink" Target="http://www.mesih.com/" TargetMode="External"/><Relationship Id="rId15" Type="http://schemas.openxmlformats.org/officeDocument/2006/relationships/hyperlink" Target="http://www.meralgold.com/" TargetMode="External"/><Relationship Id="rId16" Type="http://schemas.openxmlformats.org/officeDocument/2006/relationships/hyperlink" Target="http://www.kuara.com.tr/" TargetMode="External"/><Relationship Id="rId17" Type="http://schemas.openxmlformats.org/officeDocument/2006/relationships/hyperlink" Target="http://www.moog-design.com/" TargetMode="External"/><Relationship Id="rId18" Type="http://schemas.openxmlformats.org/officeDocument/2006/relationships/hyperlink" Target="http://www.waskoll.com/" TargetMode="External"/><Relationship Id="rId19" Type="http://schemas.openxmlformats.org/officeDocument/2006/relationships/hyperlink" Target="http://www.epos.ch/" TargetMode="External"/><Relationship Id="rId1" Type="http://schemas.openxmlformats.org/officeDocument/2006/relationships/slideLayout" Target="../slideLayouts/slideLayout7.xml"/><Relationship Id="rId2" Type="http://schemas.openxmlformats.org/officeDocument/2006/relationships/hyperlink" Target="http://www.iko.org.tr/" TargetMode="External"/><Relationship Id="rId3" Type="http://schemas.openxmlformats.org/officeDocument/2006/relationships/hyperlink" Target="http://www.bagkuyum.com/" TargetMode="External"/><Relationship Id="rId4" Type="http://schemas.openxmlformats.org/officeDocument/2006/relationships/hyperlink" Target="http://www.baroccosilver.com/" TargetMode="External"/><Relationship Id="rId5" Type="http://schemas.openxmlformats.org/officeDocument/2006/relationships/hyperlink" Target="http://www.byart.com.tr/" TargetMode="External"/><Relationship Id="rId6" Type="http://schemas.openxmlformats.org/officeDocument/2006/relationships/hyperlink" Target="http://www.matis.com.tr/" TargetMode="External"/><Relationship Id="rId7" Type="http://schemas.openxmlformats.org/officeDocument/2006/relationships/hyperlink" Target="http://www.cesargold.com/" TargetMode="External"/><Relationship Id="rId8" Type="http://schemas.openxmlformats.org/officeDocument/2006/relationships/hyperlink" Target="http://www.arenstyl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png"/><Relationship Id="rId10"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mailto:ys@ajainternational.com"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slide" Target="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manukyan\Desktop\Лого\Logo_YS.png"/>
          <p:cNvPicPr>
            <a:picLocks noChangeAspect="1" noChangeArrowheads="1"/>
          </p:cNvPicPr>
          <p:nvPr/>
        </p:nvPicPr>
        <p:blipFill>
          <a:blip r:embed="rId3" cstate="print"/>
          <a:srcRect/>
          <a:stretch>
            <a:fillRect/>
          </a:stretch>
        </p:blipFill>
        <p:spPr bwMode="auto">
          <a:xfrm>
            <a:off x="4798268" y="2348880"/>
            <a:ext cx="1941713" cy="648072"/>
          </a:xfrm>
          <a:prstGeom prst="rect">
            <a:avLst/>
          </a:prstGeom>
          <a:noFill/>
        </p:spPr>
      </p:pic>
      <p:pic>
        <p:nvPicPr>
          <p:cNvPr id="2051" name="Picture 3" descr="C:\Users\manukyan\Desktop\Безымянный.jpg"/>
          <p:cNvPicPr>
            <a:picLocks noChangeAspect="1" noChangeArrowheads="1"/>
          </p:cNvPicPr>
          <p:nvPr/>
        </p:nvPicPr>
        <p:blipFill>
          <a:blip r:embed="rId4" cstate="print"/>
          <a:srcRect/>
          <a:stretch>
            <a:fillRect/>
          </a:stretch>
        </p:blipFill>
        <p:spPr bwMode="auto">
          <a:xfrm>
            <a:off x="0" y="3140968"/>
            <a:ext cx="12188825" cy="1866900"/>
          </a:xfrm>
          <a:prstGeom prst="rect">
            <a:avLst/>
          </a:prstGeom>
          <a:noFill/>
        </p:spPr>
      </p:pic>
      <p:sp>
        <p:nvSpPr>
          <p:cNvPr id="2052" name="Rectangle 4"/>
          <p:cNvSpPr>
            <a:spLocks noChangeArrowheads="1"/>
          </p:cNvSpPr>
          <p:nvPr/>
        </p:nvSpPr>
        <p:spPr bwMode="auto">
          <a:xfrm>
            <a:off x="4222204" y="5805264"/>
            <a:ext cx="30243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002060"/>
                </a:solidFill>
                <a:latin typeface="Times Armenian" pitchFamily="18" charset="0"/>
                <a:ea typeface="Calibri" pitchFamily="34" charset="0"/>
                <a:cs typeface="Times New Roman" pitchFamily="18" charset="0"/>
              </a:rPr>
              <a:t>October</a:t>
            </a:r>
            <a:r>
              <a:rPr lang="ru-RU" sz="1600" b="1" dirty="0" smtClean="0">
                <a:solidFill>
                  <a:srgbClr val="002060"/>
                </a:solidFill>
                <a:latin typeface="Times Armeni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002060"/>
                </a:solidFill>
                <a:effectLst/>
                <a:latin typeface="Times Armenian" pitchFamily="18" charset="0"/>
                <a:ea typeface="Calibri" pitchFamily="34" charset="0"/>
                <a:cs typeface="Times New Roman" pitchFamily="18" charset="0"/>
              </a:rPr>
              <a:t>28-30, 2013</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2060"/>
                </a:solidFill>
                <a:latin typeface="Times Armenian" pitchFamily="18" charset="0"/>
                <a:ea typeface="Calibri" pitchFamily="34" charset="0"/>
                <a:cs typeface="Times New Roman" pitchFamily="18" charset="0"/>
              </a:rPr>
              <a:t>Yerevan</a:t>
            </a:r>
            <a:r>
              <a:rPr kumimoji="0" lang="en-US" sz="1600" b="1" i="0" u="none" strike="noStrike" cap="none" normalizeH="0" baseline="0" dirty="0" smtClean="0">
                <a:ln>
                  <a:noFill/>
                </a:ln>
                <a:solidFill>
                  <a:srgbClr val="002060"/>
                </a:solidFill>
                <a:effectLst/>
                <a:latin typeface="Times Armenian" pitchFamily="18" charset="0"/>
                <a:ea typeface="Calibri" pitchFamily="34" charset="0"/>
                <a:cs typeface="Times New Roman" pitchFamily="18" charset="0"/>
              </a:rPr>
              <a:t>, Armenia</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2060"/>
                </a:solidFill>
                <a:latin typeface="Times Armenian" pitchFamily="18" charset="0"/>
                <a:ea typeface="Calibri" pitchFamily="34" charset="0"/>
                <a:cs typeface="Times New Roman" pitchFamily="18" charset="0"/>
              </a:rPr>
              <a:t>www.yerevanshow.com</a:t>
            </a:r>
            <a:r>
              <a:rPr kumimoji="0" lang="en-US" sz="1600" b="1" i="0" u="none" strike="noStrike" cap="none" normalizeH="0" baseline="0" dirty="0" smtClean="0">
                <a:ln>
                  <a:noFill/>
                </a:ln>
                <a:solidFill>
                  <a:srgbClr val="002060"/>
                </a:solidFill>
                <a:effectLst/>
                <a:latin typeface="Times Armenian" pitchFamily="18" charset="0"/>
                <a:ea typeface="Calibri" pitchFamily="34" charset="0"/>
                <a:cs typeface="Times New Roman" pitchFamily="18" charset="0"/>
              </a:rPr>
              <a:t> </a:t>
            </a:r>
            <a:endParaRPr kumimoji="0" lang="en-US" sz="1600" b="1" i="0" u="none" strike="noStrike" cap="none" normalizeH="0" baseline="0" dirty="0" smtClean="0">
              <a:ln>
                <a:noFill/>
              </a:ln>
              <a:solidFill>
                <a:srgbClr val="002060"/>
              </a:solidFill>
              <a:effectLst/>
              <a:latin typeface="Times Armenian" pitchFamily="18" charset="0"/>
              <a:cs typeface="Arial" pitchFamily="34" charset="0"/>
            </a:endParaRPr>
          </a:p>
        </p:txBody>
      </p:sp>
      <p:sp>
        <p:nvSpPr>
          <p:cNvPr id="2053" name="Rectangle 5"/>
          <p:cNvSpPr>
            <a:spLocks noChangeArrowheads="1"/>
          </p:cNvSpPr>
          <p:nvPr/>
        </p:nvSpPr>
        <p:spPr bwMode="auto">
          <a:xfrm>
            <a:off x="1773932" y="940079"/>
            <a:ext cx="8640960" cy="120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704850" algn="l"/>
              </a:tabLst>
            </a:pPr>
            <a:r>
              <a:rPr lang="en-US" sz="2400" b="1" dirty="0" smtClean="0">
                <a:solidFill>
                  <a:schemeClr val="accent2">
                    <a:lumMod val="75000"/>
                  </a:schemeClr>
                </a:solidFill>
                <a:latin typeface="Times New Roman" pitchFamily="18" charset="0"/>
                <a:ea typeface="Calibri" pitchFamily="34" charset="0"/>
                <a:cs typeface="Times New Roman" pitchFamily="18" charset="0"/>
              </a:rPr>
              <a:t>BUSINESS SOLUTIONS PACKAGE COMBINING NEW ECONOMIC OPPORTUNITIES WITH AN UNFORGETTABLE STAY</a:t>
            </a:r>
            <a:endParaRPr kumimoji="0" lang="ru-RU" sz="24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6" name="Rectangle 5"/>
          <p:cNvSpPr>
            <a:spLocks noChangeArrowheads="1"/>
          </p:cNvSpPr>
          <p:nvPr/>
        </p:nvSpPr>
        <p:spPr bwMode="auto">
          <a:xfrm>
            <a:off x="2998068" y="116632"/>
            <a:ext cx="59046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04850" algn="l"/>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Buyers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Programme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anukyan\Desktop\Лого\Logo_YS.png"/>
          <p:cNvPicPr>
            <a:picLocks noChangeAspect="1" noChangeArrowheads="1"/>
          </p:cNvPicPr>
          <p:nvPr/>
        </p:nvPicPr>
        <p:blipFill>
          <a:blip r:embed="rId2" cstate="print"/>
          <a:srcRect/>
          <a:stretch>
            <a:fillRect/>
          </a:stretch>
        </p:blipFill>
        <p:spPr bwMode="auto">
          <a:xfrm>
            <a:off x="10342884" y="116632"/>
            <a:ext cx="1643921" cy="548680"/>
          </a:xfrm>
          <a:prstGeom prst="rect">
            <a:avLst/>
          </a:prstGeom>
          <a:noFill/>
        </p:spPr>
      </p:pic>
      <p:sp>
        <p:nvSpPr>
          <p:cNvPr id="10" name="Прямоугольник 9"/>
          <p:cNvSpPr/>
          <p:nvPr/>
        </p:nvSpPr>
        <p:spPr>
          <a:xfrm>
            <a:off x="621804" y="476672"/>
            <a:ext cx="9433048" cy="338554"/>
          </a:xfrm>
          <a:prstGeom prst="rect">
            <a:avLst/>
          </a:prstGeom>
        </p:spPr>
        <p:txBody>
          <a:bodyPr wrap="square">
            <a:spAutoFit/>
          </a:bodyPr>
          <a:lstStyle/>
          <a:p>
            <a:pPr algn="ctr"/>
            <a:r>
              <a:rPr lang="en-US" sz="1600" b="1" dirty="0" smtClean="0">
                <a:solidFill>
                  <a:srgbClr val="002060"/>
                </a:solidFill>
                <a:latin typeface="Times New Roman" pitchFamily="18" charset="0"/>
                <a:cs typeface="Times New Roman" pitchFamily="18" charset="0"/>
              </a:rPr>
              <a:t>PARTICIPANTS LIST OF</a:t>
            </a:r>
            <a:r>
              <a:rPr lang="ru-RU" sz="1600" b="1" dirty="0" smtClean="0">
                <a:solidFill>
                  <a:srgbClr val="002060"/>
                </a:solidFill>
                <a:latin typeface="Times New Roman" pitchFamily="18" charset="0"/>
                <a:cs typeface="Times New Roman" pitchFamily="18" charset="0"/>
              </a:rPr>
              <a:t> </a:t>
            </a:r>
            <a:r>
              <a:rPr lang="en-US" sz="1600" b="1" dirty="0" smtClean="0">
                <a:solidFill>
                  <a:srgbClr val="002060"/>
                </a:solidFill>
                <a:latin typeface="Times New Roman" pitchFamily="18" charset="0"/>
                <a:cs typeface="Times New Roman" pitchFamily="18" charset="0"/>
              </a:rPr>
              <a:t>YEREVAN SHOW 2013</a:t>
            </a:r>
            <a:r>
              <a:rPr lang="ru-RU" sz="1600" b="1" dirty="0" smtClean="0">
                <a:solidFill>
                  <a:srgbClr val="002060"/>
                </a:solidFill>
                <a:latin typeface="Times New Roman" pitchFamily="18" charset="0"/>
                <a:cs typeface="Times New Roman" pitchFamily="18" charset="0"/>
              </a:rPr>
              <a:t>, </a:t>
            </a:r>
            <a:r>
              <a:rPr lang="en-US" sz="1600" b="1" dirty="0" smtClean="0">
                <a:solidFill>
                  <a:srgbClr val="002060"/>
                </a:solidFill>
                <a:latin typeface="Times New Roman" pitchFamily="18" charset="0"/>
                <a:cs typeface="Times New Roman" pitchFamily="18" charset="0"/>
              </a:rPr>
              <a:t> CONFIRMED BY JULY 7, 2013</a:t>
            </a:r>
            <a:endParaRPr lang="ru-RU" sz="1600" b="1" dirty="0">
              <a:solidFill>
                <a:srgbClr val="00206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33772" y="980728"/>
          <a:ext cx="11233248" cy="5946454"/>
        </p:xfrm>
        <a:graphic>
          <a:graphicData uri="http://schemas.openxmlformats.org/drawingml/2006/table">
            <a:tbl>
              <a:tblPr/>
              <a:tblGrid>
                <a:gridCol w="2452693"/>
                <a:gridCol w="3884011"/>
                <a:gridCol w="4896544"/>
              </a:tblGrid>
              <a:tr h="201757">
                <a:tc>
                  <a:txBody>
                    <a:bodyPr/>
                    <a:lstStyle/>
                    <a:p>
                      <a:pPr algn="ctr">
                        <a:lnSpc>
                          <a:spcPct val="115000"/>
                        </a:lnSpc>
                        <a:spcAft>
                          <a:spcPts val="0"/>
                        </a:spcAft>
                      </a:pPr>
                      <a:r>
                        <a:rPr lang="en-US" sz="1400" b="1" dirty="0" smtClean="0">
                          <a:solidFill>
                            <a:srgbClr val="FF0000"/>
                          </a:solidFill>
                          <a:latin typeface="Times New Roman"/>
                          <a:ea typeface="Times New Roman"/>
                          <a:cs typeface="Times New Roman"/>
                        </a:rPr>
                        <a:t>COUNTRY</a:t>
                      </a:r>
                      <a:endParaRPr lang="ru-RU" sz="1400" dirty="0">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rgbClr val="FF0000"/>
                          </a:solidFill>
                          <a:latin typeface="Times New Roman"/>
                          <a:ea typeface="Times New Roman"/>
                          <a:cs typeface="Times New Roman"/>
                        </a:rPr>
                        <a:t>COMPANY</a:t>
                      </a:r>
                      <a:endParaRPr lang="ru-RU" sz="1400" dirty="0">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rgbClr val="FF0000"/>
                          </a:solidFill>
                          <a:latin typeface="Times New Roman"/>
                          <a:ea typeface="Times New Roman"/>
                          <a:cs typeface="Times New Roman"/>
                        </a:rPr>
                        <a:t>WEBSITE</a:t>
                      </a:r>
                      <a:endParaRPr lang="ru-RU" sz="1400" dirty="0">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Sarkis </a:t>
                      </a:r>
                      <a:r>
                        <a:rPr lang="en-US" sz="1100" b="1" dirty="0" err="1">
                          <a:solidFill>
                            <a:schemeClr val="tx2"/>
                          </a:solidFill>
                          <a:latin typeface="Times New Roman"/>
                          <a:ea typeface="Times New Roman"/>
                          <a:cs typeface="Times New Roman"/>
                        </a:rPr>
                        <a:t>Sahakyan</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DCA</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Armenia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Davtyan</a:t>
                      </a:r>
                      <a:r>
                        <a:rPr lang="en-US" sz="1100" b="1" dirty="0">
                          <a:solidFill>
                            <a:schemeClr val="tx2"/>
                          </a:solidFill>
                          <a:latin typeface="Times New Roman"/>
                          <a:ea typeface="Times New Roman"/>
                          <a:cs typeface="Times New Roman"/>
                        </a:rPr>
                        <a:t> Designs</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Armenia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Shiroyan</a:t>
                      </a:r>
                      <a:r>
                        <a:rPr lang="en-US" sz="1100" b="1" dirty="0">
                          <a:solidFill>
                            <a:schemeClr val="tx2"/>
                          </a:solidFill>
                          <a:latin typeface="Times New Roman"/>
                          <a:ea typeface="Times New Roman"/>
                          <a:cs typeface="Times New Roman"/>
                        </a:rPr>
                        <a:t>  </a:t>
                      </a:r>
                      <a:r>
                        <a:rPr lang="en-US" sz="1100" b="1" dirty="0" err="1">
                          <a:solidFill>
                            <a:schemeClr val="tx2"/>
                          </a:solidFill>
                          <a:latin typeface="Times New Roman"/>
                          <a:ea typeface="Times New Roman"/>
                          <a:cs typeface="Times New Roman"/>
                        </a:rPr>
                        <a:t>Ara</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Arshak</a:t>
                      </a:r>
                      <a:r>
                        <a:rPr lang="en-US" sz="1100" b="1" dirty="0">
                          <a:solidFill>
                            <a:schemeClr val="tx2"/>
                          </a:solidFill>
                          <a:latin typeface="Times New Roman"/>
                          <a:ea typeface="Times New Roman"/>
                          <a:cs typeface="Times New Roman"/>
                        </a:rPr>
                        <a:t> </a:t>
                      </a:r>
                      <a:r>
                        <a:rPr lang="en-US" sz="1100" b="1" dirty="0" err="1">
                          <a:solidFill>
                            <a:schemeClr val="tx2"/>
                          </a:solidFill>
                          <a:latin typeface="Times New Roman"/>
                          <a:ea typeface="Times New Roman"/>
                          <a:cs typeface="Times New Roman"/>
                        </a:rPr>
                        <a:t>Manukyan</a:t>
                      </a:r>
                      <a:r>
                        <a:rPr lang="en-US" sz="1100" b="1" dirty="0">
                          <a:solidFill>
                            <a:schemeClr val="tx2"/>
                          </a:solidFill>
                          <a:latin typeface="Times New Roman"/>
                          <a:ea typeface="Times New Roman"/>
                          <a:cs typeface="Times New Roman"/>
                        </a:rPr>
                        <a:t> –</a:t>
                      </a:r>
                      <a:r>
                        <a:rPr lang="en-US" sz="1100" b="1" dirty="0" err="1">
                          <a:solidFill>
                            <a:schemeClr val="tx2"/>
                          </a:solidFill>
                          <a:latin typeface="Times New Roman"/>
                          <a:ea typeface="Times New Roman"/>
                          <a:cs typeface="Times New Roman"/>
                        </a:rPr>
                        <a:t>Samvel</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Grego</a:t>
                      </a:r>
                      <a:r>
                        <a:rPr lang="en-US" sz="1100" b="1" dirty="0">
                          <a:solidFill>
                            <a:schemeClr val="tx2"/>
                          </a:solidFill>
                          <a:latin typeface="Times New Roman"/>
                          <a:ea typeface="Times New Roman"/>
                          <a:cs typeface="Times New Roman"/>
                        </a:rPr>
                        <a:t> </a:t>
                      </a:r>
                      <a:r>
                        <a:rPr lang="ru-RU" sz="1100" b="1" dirty="0">
                          <a:solidFill>
                            <a:schemeClr val="tx2"/>
                          </a:solidFill>
                          <a:latin typeface="Times New Roman"/>
                          <a:ea typeface="Times New Roman"/>
                          <a:cs typeface="Times New Roman"/>
                        </a:rPr>
                        <a:t>LLC</a:t>
                      </a: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56">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Yerevan </a:t>
                      </a:r>
                      <a:r>
                        <a:rPr lang="en-US" sz="1100" b="1" dirty="0" err="1">
                          <a:solidFill>
                            <a:schemeClr val="tx2"/>
                          </a:solidFill>
                          <a:latin typeface="Times New Roman"/>
                          <a:ea typeface="Times New Roman"/>
                          <a:cs typeface="Times New Roman"/>
                        </a:rPr>
                        <a:t>Jewellery</a:t>
                      </a:r>
                      <a:r>
                        <a:rPr lang="en-US" sz="1100" b="1" dirty="0">
                          <a:solidFill>
                            <a:schemeClr val="tx2"/>
                          </a:solidFill>
                          <a:latin typeface="Times New Roman"/>
                          <a:ea typeface="Times New Roman"/>
                          <a:cs typeface="Times New Roman"/>
                        </a:rPr>
                        <a:t> Plant-1 “Gnomon” OJSC</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Matrix</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Mondo</a:t>
                      </a:r>
                      <a:r>
                        <a:rPr lang="en-US" sz="1100" b="1" dirty="0">
                          <a:solidFill>
                            <a:schemeClr val="tx2"/>
                          </a:solidFill>
                          <a:latin typeface="Times New Roman"/>
                          <a:ea typeface="Times New Roman"/>
                          <a:cs typeface="Times New Roman"/>
                        </a:rPr>
                        <a:t> </a:t>
                      </a:r>
                      <a:r>
                        <a:rPr lang="en-US" sz="1100" b="1" dirty="0" err="1">
                          <a:solidFill>
                            <a:schemeClr val="tx2"/>
                          </a:solidFill>
                          <a:latin typeface="Times New Roman"/>
                          <a:ea typeface="Times New Roman"/>
                          <a:cs typeface="Times New Roman"/>
                        </a:rPr>
                        <a:t>di</a:t>
                      </a:r>
                      <a:r>
                        <a:rPr lang="en-US" sz="1100" b="1" dirty="0">
                          <a:solidFill>
                            <a:schemeClr val="tx2"/>
                          </a:solidFill>
                          <a:latin typeface="Times New Roman"/>
                          <a:ea typeface="Times New Roman"/>
                          <a:cs typeface="Times New Roman"/>
                        </a:rPr>
                        <a:t> Oro</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Armenia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Ametist</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Belgium</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SIGHTHOLDER</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pitchFamily="18" charset="0"/>
                          <a:cs typeface="Times New Roman" pitchFamily="18" charset="0"/>
                        </a:rPr>
                        <a:t>Great Britain</a:t>
                      </a:r>
                      <a:endParaRPr lang="ru-RU" sz="1100" dirty="0">
                        <a:solidFill>
                          <a:schemeClr val="tx2"/>
                        </a:solidFill>
                        <a:latin typeface="Times New Roman" pitchFamily="18" charset="0"/>
                        <a:ea typeface="Times New Roman"/>
                        <a:cs typeface="Times New Roman" pitchFamily="18" charset="0"/>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Backes&amp;Strauss</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err="1" smtClean="0">
                          <a:solidFill>
                            <a:schemeClr val="tx2"/>
                          </a:solidFill>
                          <a:latin typeface="Times New Roman"/>
                          <a:ea typeface="Times New Roman"/>
                          <a:cs typeface="Times New Roman"/>
                          <a:hlinkClick r:id="rId3"/>
                        </a:rPr>
                        <a:t>www.backesandstrauss.com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Greece</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OROFASMA Ltd.</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www.orofasma.com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Greece</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Danelian Diamond Club</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4"/>
                        </a:rPr>
                        <a:t>www.diamondclub.gr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Egypt</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Harry </a:t>
                      </a:r>
                      <a:r>
                        <a:rPr lang="en-US" sz="1100" b="1" dirty="0" err="1">
                          <a:solidFill>
                            <a:schemeClr val="tx2"/>
                          </a:solidFill>
                          <a:latin typeface="Times New Roman"/>
                          <a:ea typeface="Times New Roman"/>
                          <a:cs typeface="Times New Roman"/>
                        </a:rPr>
                        <a:t>Kazandjian</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u="sng" dirty="0">
                          <a:solidFill>
                            <a:schemeClr val="tx2"/>
                          </a:solidFill>
                          <a:latin typeface="Times New Roman"/>
                          <a:ea typeface="Times New Roman"/>
                          <a:cs typeface="Times New Roman"/>
                          <a:hlinkClick r:id="rId5"/>
                        </a:rPr>
                        <a:t>www.vartanjewelry.com</a:t>
                      </a:r>
                      <a:r>
                        <a:rPr lang="en-US" sz="1100" dirty="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Israel</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SAHAR-ATID DIAMONDS LTD.</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6"/>
                        </a:rPr>
                        <a:t>www.saharatid.com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India</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smtClean="0">
                          <a:solidFill>
                            <a:schemeClr val="tx2"/>
                          </a:solidFill>
                          <a:latin typeface="Times New Roman"/>
                          <a:ea typeface="Times New Roman"/>
                          <a:cs typeface="Times New Roman"/>
                        </a:rPr>
                        <a:t>Nihar</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Iran</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Tala</a:t>
                      </a:r>
                      <a:r>
                        <a:rPr lang="en-US" sz="1100" b="1" dirty="0">
                          <a:solidFill>
                            <a:schemeClr val="tx2"/>
                          </a:solidFill>
                          <a:latin typeface="Times New Roman"/>
                          <a:ea typeface="Times New Roman"/>
                          <a:cs typeface="Times New Roman"/>
                        </a:rPr>
                        <a:t> jewelry house</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Iran</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Lazarian</a:t>
                      </a:r>
                      <a:r>
                        <a:rPr lang="en-US" sz="1100" b="1" dirty="0">
                          <a:solidFill>
                            <a:schemeClr val="tx2"/>
                          </a:solidFill>
                          <a:latin typeface="Times New Roman"/>
                          <a:ea typeface="Times New Roman"/>
                          <a:cs typeface="Times New Roman"/>
                        </a:rPr>
                        <a:t> Jewelry</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Italy</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MIIORI</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hlinkClick r:id="rId7"/>
                        </a:rPr>
                        <a:t>www.miiori.com</a:t>
                      </a:r>
                      <a:r>
                        <a:rPr lang="en-US" sz="1100" dirty="0" smtClean="0">
                          <a:solidFill>
                            <a:schemeClr val="tx2"/>
                          </a:solidFill>
                          <a:latin typeface="Times New Roman"/>
                          <a:ea typeface="Times New Roman"/>
                          <a:cs typeface="Times New Roman"/>
                        </a:rPr>
                        <a:t> </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Italy</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ART.OR.S.p.A.</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Italy</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Panelli Maria &amp; C.</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7">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Canada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Canadian Gem  </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smtClean="0">
                          <a:solidFill>
                            <a:schemeClr val="tx2"/>
                          </a:solidFill>
                          <a:latin typeface="Times New Roman"/>
                          <a:ea typeface="Times New Roman"/>
                          <a:cs typeface="Times New Roman"/>
                          <a:hlinkClick r:id="rId8"/>
                        </a:rPr>
                        <a:t>www.canadiangem.com</a:t>
                      </a:r>
                      <a:r>
                        <a:rPr lang="en-US" sz="1000" dirty="0" smtClean="0">
                          <a:solidFill>
                            <a:schemeClr val="tx2"/>
                          </a:solidFill>
                          <a:latin typeface="Times New Roman"/>
                          <a:ea typeface="Times New Roman"/>
                          <a:cs typeface="Times New Roman"/>
                        </a:rPr>
                        <a:t> </a:t>
                      </a:r>
                      <a:endParaRPr lang="ru-RU" sz="10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94">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Canada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Malo Inc. 750 Cure-Labelle Chomedey, Laval, QC</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smtClean="0">
                          <a:solidFill>
                            <a:schemeClr val="tx2"/>
                          </a:solidFill>
                          <a:latin typeface="Times New Roman"/>
                          <a:ea typeface="Times New Roman"/>
                          <a:cs typeface="Times New Roman"/>
                          <a:hlinkClick r:id="rId9"/>
                        </a:rPr>
                        <a:t>www.malobands.com</a:t>
                      </a:r>
                      <a:r>
                        <a:rPr lang="en-US" sz="1000" dirty="0" smtClean="0">
                          <a:solidFill>
                            <a:schemeClr val="tx2"/>
                          </a:solidFill>
                          <a:latin typeface="Times New Roman"/>
                          <a:ea typeface="Times New Roman"/>
                          <a:cs typeface="Times New Roman"/>
                        </a:rPr>
                        <a:t> </a:t>
                      </a:r>
                      <a:endParaRPr lang="ru-RU" sz="10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Canada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GCI GEM CORP</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DIKRAN</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0"/>
                        </a:rPr>
                        <a:t>www.dikranjewelry.com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83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GEORGI SABOUNJIAN S.A.R.L.</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1"/>
                        </a:rPr>
                        <a:t>www.georgisabounjian.com.lb</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89756" y="116632"/>
          <a:ext cx="11737304" cy="6554723"/>
        </p:xfrm>
        <a:graphic>
          <a:graphicData uri="http://schemas.openxmlformats.org/drawingml/2006/table">
            <a:tbl>
              <a:tblPr/>
              <a:tblGrid>
                <a:gridCol w="2562750"/>
                <a:gridCol w="3773954"/>
                <a:gridCol w="5400600"/>
              </a:tblGrid>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chemeClr val="tx2"/>
                          </a:solidFill>
                          <a:latin typeface="Times New Roman"/>
                          <a:ea typeface="Times New Roman"/>
                          <a:cs typeface="Times New Roman"/>
                        </a:rPr>
                        <a:t>HAR-MEN Jewellers</a:t>
                      </a:r>
                      <a:endParaRPr lang="ru-RU" sz="1100" b="1">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
                        </a:rPr>
                        <a:t>www.harmenjewelry.com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GOLDEN DESERT</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YEPREM JEWELLERY</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3"/>
                        </a:rPr>
                        <a:t>www.yepremjewellery.com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TUFENKJIAN </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4"/>
                        </a:rPr>
                        <a:t>www.tufenkjian.com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N.GEORGI SABOUNJIAN</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5"/>
                        </a:rPr>
                        <a:t>www.georgisabounjian.com.lb</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HAGOPIAN JEWELS</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6"/>
                        </a:rPr>
                        <a:t>www.hagopianjewels.com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Lebanon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2"/>
                          </a:solidFill>
                          <a:latin typeface="Times New Roman"/>
                          <a:ea typeface="Times New Roman"/>
                          <a:cs typeface="Times New Roman"/>
                        </a:rPr>
                        <a:t>Zorab Creation</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7"/>
                        </a:rPr>
                        <a:t>www.zorabcreation.com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UAE</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err="1">
                          <a:solidFill>
                            <a:schemeClr val="tx2"/>
                          </a:solidFill>
                          <a:latin typeface="Times New Roman"/>
                          <a:ea typeface="Times New Roman"/>
                          <a:cs typeface="Times New Roman"/>
                        </a:rPr>
                        <a:t>Fancy</a:t>
                      </a:r>
                      <a:r>
                        <a:rPr lang="ru-RU" sz="1100" b="1" dirty="0">
                          <a:solidFill>
                            <a:schemeClr val="tx2"/>
                          </a:solidFill>
                          <a:latin typeface="Times New Roman"/>
                          <a:ea typeface="Times New Roman"/>
                          <a:cs typeface="Times New Roman"/>
                        </a:rPr>
                        <a:t> </a:t>
                      </a:r>
                      <a:r>
                        <a:rPr lang="ru-RU" sz="1100" b="1" dirty="0" err="1">
                          <a:solidFill>
                            <a:schemeClr val="tx2"/>
                          </a:solidFill>
                          <a:latin typeface="Times New Roman"/>
                          <a:ea typeface="Times New Roman"/>
                          <a:cs typeface="Times New Roman"/>
                        </a:rPr>
                        <a:t>Star</a:t>
                      </a:r>
                      <a:r>
                        <a:rPr lang="ru-RU" sz="1100" b="1" dirty="0">
                          <a:solidFill>
                            <a:schemeClr val="tx2"/>
                          </a:solidFill>
                          <a:latin typeface="Times New Roman"/>
                          <a:ea typeface="Times New Roman"/>
                          <a:cs typeface="Times New Roman"/>
                        </a:rPr>
                        <a:t> </a:t>
                      </a:r>
                      <a:r>
                        <a:rPr lang="ru-RU" sz="1100" b="1" dirty="0" err="1">
                          <a:solidFill>
                            <a:schemeClr val="tx2"/>
                          </a:solidFill>
                          <a:latin typeface="Times New Roman"/>
                          <a:ea typeface="Times New Roman"/>
                          <a:cs typeface="Times New Roman"/>
                        </a:rPr>
                        <a:t>Diamonds</a:t>
                      </a:r>
                      <a:r>
                        <a:rPr lang="ru-RU" sz="1100" b="1" dirty="0">
                          <a:solidFill>
                            <a:schemeClr val="tx2"/>
                          </a:solidFill>
                          <a:latin typeface="Times New Roman"/>
                          <a:ea typeface="Times New Roman"/>
                          <a:cs typeface="Times New Roman"/>
                        </a:rPr>
                        <a:t> DMCC </a:t>
                      </a: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UAE</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err="1">
                          <a:solidFill>
                            <a:schemeClr val="tx2"/>
                          </a:solidFill>
                          <a:latin typeface="Times New Roman"/>
                          <a:ea typeface="Times New Roman"/>
                          <a:cs typeface="Times New Roman"/>
                        </a:rPr>
                        <a:t>Meru</a:t>
                      </a:r>
                      <a:r>
                        <a:rPr lang="ru-RU" sz="1100" b="1" dirty="0">
                          <a:solidFill>
                            <a:schemeClr val="tx2"/>
                          </a:solidFill>
                          <a:latin typeface="Times New Roman"/>
                          <a:ea typeface="Times New Roman"/>
                          <a:cs typeface="Times New Roman"/>
                        </a:rPr>
                        <a:t> </a:t>
                      </a:r>
                      <a:r>
                        <a:rPr lang="ru-RU" sz="1100" b="1" dirty="0" err="1">
                          <a:solidFill>
                            <a:schemeClr val="tx2"/>
                          </a:solidFill>
                          <a:latin typeface="Times New Roman"/>
                          <a:ea typeface="Times New Roman"/>
                          <a:cs typeface="Times New Roman"/>
                        </a:rPr>
                        <a:t>Gems</a:t>
                      </a:r>
                      <a:r>
                        <a:rPr lang="ru-RU" sz="1100" b="1" dirty="0">
                          <a:solidFill>
                            <a:schemeClr val="tx2"/>
                          </a:solidFill>
                          <a:latin typeface="Times New Roman"/>
                          <a:ea typeface="Times New Roman"/>
                          <a:cs typeface="Times New Roman"/>
                        </a:rPr>
                        <a:t> </a:t>
                      </a: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UAE</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KP </a:t>
                      </a:r>
                      <a:r>
                        <a:rPr lang="en-US" sz="1100" b="1" dirty="0" err="1">
                          <a:solidFill>
                            <a:schemeClr val="tx2"/>
                          </a:solidFill>
                          <a:latin typeface="Times New Roman"/>
                          <a:ea typeface="Times New Roman"/>
                          <a:cs typeface="Times New Roman"/>
                        </a:rPr>
                        <a:t>Sanghvi</a:t>
                      </a:r>
                      <a:r>
                        <a:rPr lang="en-US" sz="1100" b="1" dirty="0">
                          <a:solidFill>
                            <a:schemeClr val="tx2"/>
                          </a:solidFill>
                          <a:latin typeface="Times New Roman"/>
                          <a:ea typeface="Times New Roman"/>
                          <a:cs typeface="Times New Roman"/>
                        </a:rPr>
                        <a:t> Middle East DMCC</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UAE</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Hiteshkumar</a:t>
                      </a:r>
                      <a:r>
                        <a:rPr lang="en-US" sz="1100" b="1" dirty="0">
                          <a:solidFill>
                            <a:schemeClr val="tx2"/>
                          </a:solidFill>
                          <a:latin typeface="Times New Roman"/>
                          <a:ea typeface="Times New Roman"/>
                          <a:cs typeface="Times New Roman"/>
                        </a:rPr>
                        <a:t> </a:t>
                      </a:r>
                      <a:r>
                        <a:rPr lang="en-US" sz="1100" b="1" dirty="0" err="1">
                          <a:solidFill>
                            <a:schemeClr val="tx2"/>
                          </a:solidFill>
                          <a:latin typeface="Times New Roman"/>
                          <a:ea typeface="Times New Roman"/>
                          <a:cs typeface="Times New Roman"/>
                        </a:rPr>
                        <a:t>Sanghvi</a:t>
                      </a:r>
                      <a:r>
                        <a:rPr lang="en-US" sz="1100" b="1" dirty="0">
                          <a:solidFill>
                            <a:schemeClr val="tx2"/>
                          </a:solidFill>
                          <a:latin typeface="Times New Roman"/>
                          <a:ea typeface="Times New Roman"/>
                          <a:cs typeface="Times New Roman"/>
                        </a:rPr>
                        <a:t> </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UAE</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err="1">
                          <a:solidFill>
                            <a:schemeClr val="tx2"/>
                          </a:solidFill>
                          <a:latin typeface="Times New Roman"/>
                          <a:ea typeface="Times New Roman"/>
                          <a:cs typeface="Times New Roman"/>
                        </a:rPr>
                        <a:t>Damas</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8"/>
                        </a:rPr>
                        <a:t>www.damasjewel.com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UAE</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Three Star </a:t>
                      </a:r>
                      <a:r>
                        <a:rPr lang="en-US" sz="1100" b="1" dirty="0" err="1">
                          <a:solidFill>
                            <a:schemeClr val="tx2"/>
                          </a:solidFill>
                          <a:latin typeface="Times New Roman"/>
                          <a:ea typeface="Times New Roman"/>
                          <a:cs typeface="Times New Roman"/>
                        </a:rPr>
                        <a:t>Jewellery</a:t>
                      </a:r>
                      <a:r>
                        <a:rPr lang="en-US" sz="1100" b="1" dirty="0">
                          <a:solidFill>
                            <a:schemeClr val="tx2"/>
                          </a:solidFill>
                          <a:latin typeface="Times New Roman"/>
                          <a:ea typeface="Times New Roman"/>
                          <a:cs typeface="Times New Roman"/>
                        </a:rPr>
                        <a:t> LLC</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9"/>
                        </a:rPr>
                        <a:t>www.threestarjewellery.com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smtClean="0">
                          <a:solidFill>
                            <a:schemeClr val="tx2"/>
                          </a:solidFill>
                          <a:latin typeface="Times New Roman"/>
                          <a:ea typeface="Times New Roman"/>
                          <a:cs typeface="Times New Roman"/>
                        </a:rPr>
                        <a:t>Estet</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www.estet.ru</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err="1" smtClean="0">
                          <a:solidFill>
                            <a:schemeClr val="tx2"/>
                          </a:solidFill>
                          <a:latin typeface="Times New Roman"/>
                          <a:ea typeface="Times New Roman"/>
                          <a:cs typeface="Times New Roman"/>
                        </a:rPr>
                        <a:t>GemEst</a:t>
                      </a:r>
                      <a:endParaRPr lang="ru-RU" sz="1100" b="1"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hlinkClick r:id="rId10"/>
                        </a:rPr>
                        <a:t>www.gemest.ru</a:t>
                      </a:r>
                      <a:r>
                        <a:rPr lang="en-US" sz="1100" dirty="0" smtClean="0">
                          <a:solidFill>
                            <a:schemeClr val="tx2"/>
                          </a:solidFill>
                          <a:latin typeface="Times New Roman"/>
                          <a:ea typeface="Times New Roman"/>
                          <a:cs typeface="Times New Roman"/>
                        </a:rPr>
                        <a:t> </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chemeClr val="tx2"/>
                          </a:solidFill>
                          <a:latin typeface="Times New Roman"/>
                          <a:ea typeface="Times New Roman"/>
                          <a:cs typeface="Times New Roman"/>
                        </a:rPr>
                        <a:t>Gevorkian</a:t>
                      </a:r>
                      <a:endParaRPr lang="ru-RU" sz="1100" b="1">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Adamant</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1"/>
                        </a:rPr>
                        <a:t>www.adamant-gold.ru</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solidFill>
                            <a:schemeClr val="tx2"/>
                          </a:solidFill>
                          <a:latin typeface="Times New Roman"/>
                          <a:ea typeface="Times New Roman"/>
                          <a:cs typeface="Times New Roman"/>
                        </a:rPr>
                        <a:t>LL</a:t>
                      </a:r>
                      <a:r>
                        <a:rPr lang="ru-RU" sz="1100" b="1" dirty="0" smtClean="0">
                          <a:solidFill>
                            <a:schemeClr val="tx2"/>
                          </a:solidFill>
                          <a:latin typeface="Times New Roman"/>
                          <a:ea typeface="Times New Roman"/>
                          <a:cs typeface="Times New Roman"/>
                        </a:rPr>
                        <a:t>С</a:t>
                      </a:r>
                      <a:r>
                        <a:rPr lang="en-US" sz="1100" b="1" dirty="0" smtClean="0">
                          <a:solidFill>
                            <a:schemeClr val="tx2"/>
                          </a:solidFill>
                          <a:latin typeface="Times New Roman"/>
                          <a:ea typeface="Times New Roman"/>
                          <a:cs typeface="Times New Roman"/>
                        </a:rPr>
                        <a:t> </a:t>
                      </a:r>
                      <a:r>
                        <a:rPr lang="en-US" sz="1100" b="1" dirty="0" err="1" smtClean="0">
                          <a:solidFill>
                            <a:schemeClr val="tx2"/>
                          </a:solidFill>
                          <a:latin typeface="Times New Roman"/>
                          <a:ea typeface="Times New Roman"/>
                          <a:cs typeface="Times New Roman"/>
                        </a:rPr>
                        <a:t>Ekzol</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0" i="0" dirty="0" smtClean="0">
                          <a:latin typeface="Times New Roman" pitchFamily="18" charset="0"/>
                          <a:cs typeface="Times New Roman" pitchFamily="18" charset="0"/>
                          <a:hlinkClick r:id="rId12"/>
                        </a:rPr>
                        <a:t>www.ekzol.ru</a:t>
                      </a:r>
                      <a:r>
                        <a:rPr lang="ru-RU" sz="1100" b="0" i="0" dirty="0" smtClean="0">
                          <a:latin typeface="Times New Roman" pitchFamily="18" charset="0"/>
                          <a:cs typeface="Times New Roman" pitchFamily="18" charset="0"/>
                        </a:rPr>
                        <a:t> </a:t>
                      </a:r>
                      <a:endParaRPr lang="ru-RU" sz="1100" b="0" i="0" dirty="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solidFill>
                            <a:schemeClr val="tx2"/>
                          </a:solidFill>
                          <a:latin typeface="Times New Roman"/>
                          <a:ea typeface="Times New Roman"/>
                          <a:cs typeface="Times New Roman"/>
                        </a:rPr>
                        <a:t>LLC Trio Profit</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3"/>
                        </a:rPr>
                        <a:t>www.trioprofit.ru</a:t>
                      </a:r>
                      <a:r>
                        <a:rPr lang="ru-RU" sz="1100" baseline="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 Federation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solidFill>
                            <a:schemeClr val="tx2"/>
                          </a:solidFill>
                          <a:latin typeface="Times New Roman"/>
                          <a:ea typeface="Times New Roman"/>
                          <a:cs typeface="Times New Roman"/>
                        </a:rPr>
                        <a:t>LLC </a:t>
                      </a:r>
                      <a:r>
                        <a:rPr lang="en-US" sz="1100" b="1" dirty="0" err="1" smtClean="0">
                          <a:solidFill>
                            <a:schemeClr val="tx2"/>
                          </a:solidFill>
                          <a:latin typeface="Times New Roman"/>
                          <a:ea typeface="Times New Roman"/>
                          <a:cs typeface="Times New Roman"/>
                        </a:rPr>
                        <a:t>Diamida</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Russian</a:t>
                      </a:r>
                      <a:r>
                        <a:rPr lang="en-US" sz="1100" baseline="0" dirty="0" smtClean="0">
                          <a:solidFill>
                            <a:schemeClr val="tx2"/>
                          </a:solidFill>
                          <a:latin typeface="Times New Roman"/>
                          <a:ea typeface="Times New Roman"/>
                          <a:cs typeface="Times New Roman"/>
                        </a:rPr>
                        <a:t> Federation</a:t>
                      </a:r>
                      <a:endParaRPr lang="ru-RU" sz="1100" dirty="0" smtClean="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solidFill>
                            <a:schemeClr val="tx2"/>
                          </a:solidFill>
                          <a:latin typeface="Times New Roman"/>
                          <a:ea typeface="Times New Roman"/>
                          <a:cs typeface="Times New Roman"/>
                        </a:rPr>
                        <a:t>LLC Hard Diamond</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USA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Bergio</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4"/>
                        </a:rPr>
                        <a:t>www.bergio.com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R.H. &amp; Company</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5"/>
                        </a:rPr>
                        <a:t>www.RHandCo.com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Infinity Line Jewelry MFG.INC</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6"/>
                        </a:rPr>
                        <a:t>www.infinityline.net</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Simon G</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7"/>
                        </a:rPr>
                        <a:t>www.simongjewelry.com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World Jewelry Center</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8"/>
                        </a:rPr>
                        <a:t>www.theworldjewelry.com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TYCOON</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9"/>
                        </a:rPr>
                        <a:t>www.tycooncut.com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Kirk Kara</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0"/>
                        </a:rPr>
                        <a:t>www.kirkkara.com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HB Group</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1"/>
                        </a:rPr>
                        <a:t>www.hbltd.us</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USA</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Bijou </a:t>
                      </a:r>
                      <a:r>
                        <a:rPr lang="en-US" sz="1100" b="1" dirty="0" err="1">
                          <a:solidFill>
                            <a:schemeClr val="tx2"/>
                          </a:solidFill>
                          <a:latin typeface="Times New Roman"/>
                          <a:ea typeface="Times New Roman"/>
                          <a:cs typeface="Times New Roman"/>
                        </a:rPr>
                        <a:t>Tresor</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u="sng" dirty="0">
                          <a:solidFill>
                            <a:schemeClr val="tx2"/>
                          </a:solidFill>
                          <a:latin typeface="Times New Roman"/>
                          <a:ea typeface="Times New Roman"/>
                          <a:cs typeface="Times New Roman"/>
                          <a:hlinkClick r:id="rId22"/>
                        </a:rPr>
                        <a:t>www.bijoutresor.com</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USA</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SIERA</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u="sng" dirty="0">
                          <a:solidFill>
                            <a:schemeClr val="tx2"/>
                          </a:solidFill>
                          <a:latin typeface="Times New Roman"/>
                          <a:ea typeface="Times New Roman"/>
                          <a:cs typeface="Times New Roman"/>
                          <a:hlinkClick r:id="rId23"/>
                        </a:rPr>
                        <a:t>www.sierajewelry.com</a:t>
                      </a:r>
                      <a:r>
                        <a:rPr lang="ru-RU" sz="1100" dirty="0">
                          <a:solidFill>
                            <a:schemeClr val="tx2"/>
                          </a:solidFill>
                          <a:latin typeface="Times New Roman"/>
                          <a:ea typeface="Times New Roman"/>
                          <a:cs typeface="Times New Roman"/>
                        </a:rPr>
                        <a:t> </a:t>
                      </a: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Thailand</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Sartoro</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4"/>
                        </a:rPr>
                        <a:t>www.sartoro.net</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Thailand</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Jacob’s Jewelry Co., Ltd</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5"/>
                        </a:rPr>
                        <a:t>www.jacobjewelry.net</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Thailand</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Artinian Co., Ltd.</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6"/>
                        </a:rPr>
                        <a:t>www.artinian.net</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89756" y="116632"/>
          <a:ext cx="11593287" cy="6459987"/>
        </p:xfrm>
        <a:graphic>
          <a:graphicData uri="http://schemas.openxmlformats.org/drawingml/2006/table">
            <a:tbl>
              <a:tblPr/>
              <a:tblGrid>
                <a:gridCol w="2531306"/>
                <a:gridCol w="3520048"/>
                <a:gridCol w="5541933"/>
              </a:tblGrid>
              <a:tr h="212845">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Turkey</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AREN STYLE Gold</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Cancan Gold</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chemeClr val="tx2"/>
                          </a:solidFill>
                          <a:latin typeface="Times New Roman"/>
                          <a:ea typeface="Times New Roman"/>
                          <a:cs typeface="Times New Roman"/>
                        </a:rPr>
                        <a:t>Kizmazoglu Kuyum</a:t>
                      </a:r>
                      <a:endParaRPr lang="ru-RU" sz="1100" b="1">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chemeClr val="tx2"/>
                          </a:solidFill>
                          <a:latin typeface="Times New Roman"/>
                          <a:ea typeface="Times New Roman"/>
                          <a:cs typeface="Times New Roman"/>
                        </a:rPr>
                        <a:t>Alaattin Kameroglu</a:t>
                      </a:r>
                      <a:endParaRPr lang="ru-RU" sz="1100" b="1">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
                        </a:rPr>
                        <a:t>www.iko.org.tr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chemeClr val="tx2"/>
                          </a:solidFill>
                          <a:latin typeface="Times New Roman"/>
                          <a:ea typeface="Times New Roman"/>
                          <a:cs typeface="Times New Roman"/>
                        </a:rPr>
                        <a:t>BAG Jewelry</a:t>
                      </a:r>
                      <a:endParaRPr lang="ru-RU" sz="1100" b="1">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3"/>
                        </a:rPr>
                        <a:t>www.bagkuyum.com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BAROCCO</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4"/>
                        </a:rPr>
                        <a:t>www.baroccosilver.com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MARANCI </a:t>
                      </a:r>
                      <a:r>
                        <a:rPr lang="en-US" sz="1100" b="1" dirty="0" err="1">
                          <a:solidFill>
                            <a:schemeClr val="tx2"/>
                          </a:solidFill>
                          <a:latin typeface="Times New Roman"/>
                          <a:ea typeface="Times New Roman"/>
                          <a:cs typeface="Times New Roman"/>
                        </a:rPr>
                        <a:t>Jewellery</a:t>
                      </a:r>
                      <a:r>
                        <a:rPr lang="en-US" sz="1100" b="1" dirty="0">
                          <a:solidFill>
                            <a:schemeClr val="tx2"/>
                          </a:solidFill>
                          <a:latin typeface="Times New Roman"/>
                          <a:ea typeface="Times New Roman"/>
                          <a:cs typeface="Times New Roman"/>
                        </a:rPr>
                        <a:t> </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ByART</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5"/>
                        </a:rPr>
                        <a:t>www.byart.com.tr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Matis</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6"/>
                        </a:rPr>
                        <a:t>www.matis.com.tr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Cesar Gold </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7"/>
                        </a:rPr>
                        <a:t>www.cesargold.com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Aren</a:t>
                      </a:r>
                      <a:r>
                        <a:rPr lang="en-US" sz="1100" b="1" dirty="0">
                          <a:solidFill>
                            <a:schemeClr val="tx2"/>
                          </a:solidFill>
                          <a:latin typeface="Times New Roman"/>
                          <a:ea typeface="Times New Roman"/>
                          <a:cs typeface="Times New Roman"/>
                        </a:rPr>
                        <a:t> Style </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8"/>
                        </a:rPr>
                        <a:t>www.arenstyle.com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Vanli</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9"/>
                        </a:rPr>
                        <a:t>www.vanli.com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Safe</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0"/>
                        </a:rPr>
                        <a:t>www.safe.com.tr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Franco Fontana</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1"/>
                        </a:rPr>
                        <a:t>www.francofontana.com.tr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Bagjewelry</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3"/>
                        </a:rPr>
                        <a:t>www.bagkuyum.com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MARMARA KUYUMCULUK</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2"/>
                        </a:rPr>
                        <a:t>www.marmarajewellery.com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FANCY </a:t>
                      </a:r>
                      <a:r>
                        <a:rPr lang="en-US" sz="1100" b="1" dirty="0" err="1">
                          <a:solidFill>
                            <a:schemeClr val="tx2"/>
                          </a:solidFill>
                          <a:latin typeface="Times New Roman"/>
                          <a:ea typeface="Times New Roman"/>
                          <a:cs typeface="Times New Roman"/>
                        </a:rPr>
                        <a:t>Jewellery</a:t>
                      </a:r>
                      <a:r>
                        <a:rPr lang="en-US" sz="1100" b="1" dirty="0">
                          <a:solidFill>
                            <a:schemeClr val="tx2"/>
                          </a:solidFill>
                          <a:latin typeface="Times New Roman"/>
                          <a:ea typeface="Times New Roman"/>
                          <a:cs typeface="Times New Roman"/>
                        </a:rPr>
                        <a:t> </a:t>
                      </a:r>
                      <a:r>
                        <a:rPr lang="en-US" sz="1100" b="1" dirty="0" err="1">
                          <a:solidFill>
                            <a:schemeClr val="tx2"/>
                          </a:solidFill>
                          <a:latin typeface="Times New Roman"/>
                          <a:ea typeface="Times New Roman"/>
                          <a:cs typeface="Times New Roman"/>
                        </a:rPr>
                        <a:t>CO.Ltd</a:t>
                      </a:r>
                      <a:r>
                        <a:rPr lang="en-US" sz="1100" b="1" dirty="0">
                          <a:solidFill>
                            <a:schemeClr val="tx2"/>
                          </a:solidFill>
                          <a:latin typeface="Times New Roman"/>
                          <a:ea typeface="Times New Roman"/>
                          <a:cs typeface="Times New Roman"/>
                        </a:rPr>
                        <a:t>.</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3"/>
                        </a:rPr>
                        <a:t>www.fancysilvertr.com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Mesih</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4"/>
                        </a:rPr>
                        <a:t>www.mesih.com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Meral</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5"/>
                        </a:rPr>
                        <a:t>www.meralgold.com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a:ea typeface="Times New Roman"/>
                          <a:cs typeface="Times New Roman"/>
                        </a:rPr>
                        <a:t>Turkey</a:t>
                      </a:r>
                      <a:endParaRPr lang="ru-RU" sz="1100" dirty="0" smtClean="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Kuara</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6"/>
                        </a:rPr>
                        <a:t>www.kuara.com.tr</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France</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Tellus</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France</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Moog</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17"/>
                        </a:rPr>
                        <a:t>www.moog-design.com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5">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France</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Waskoll</a:t>
                      </a:r>
                      <a:endParaRPr lang="ru-RU" sz="1100" b="1"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solidFill>
                            <a:schemeClr val="tx2"/>
                          </a:solidFill>
                          <a:latin typeface="Times New Roman"/>
                          <a:ea typeface="Times New Roman"/>
                          <a:cs typeface="Times New Roman"/>
                          <a:hlinkClick r:id="rId18"/>
                        </a:rPr>
                        <a:t>www</a:t>
                      </a:r>
                      <a:r>
                        <a:rPr lang="ru-RU" sz="1100" dirty="0">
                          <a:solidFill>
                            <a:schemeClr val="tx2"/>
                          </a:solidFill>
                          <a:latin typeface="Times New Roman"/>
                          <a:ea typeface="Times New Roman"/>
                          <a:cs typeface="Times New Roman"/>
                          <a:hlinkClick r:id="rId18"/>
                        </a:rPr>
                        <a:t>.</a:t>
                      </a:r>
                      <a:r>
                        <a:rPr lang="en-US" sz="1100" dirty="0" err="1">
                          <a:solidFill>
                            <a:schemeClr val="tx2"/>
                          </a:solidFill>
                          <a:latin typeface="Times New Roman"/>
                          <a:ea typeface="Times New Roman"/>
                          <a:cs typeface="Times New Roman"/>
                          <a:hlinkClick r:id="rId18"/>
                        </a:rPr>
                        <a:t>waskoll</a:t>
                      </a:r>
                      <a:r>
                        <a:rPr lang="ru-RU" sz="1100" dirty="0">
                          <a:solidFill>
                            <a:schemeClr val="tx2"/>
                          </a:solidFill>
                          <a:latin typeface="Times New Roman"/>
                          <a:ea typeface="Times New Roman"/>
                          <a:cs typeface="Times New Roman"/>
                          <a:hlinkClick r:id="rId18"/>
                        </a:rPr>
                        <a:t>.</a:t>
                      </a:r>
                      <a:r>
                        <a:rPr lang="en-US" sz="1100" dirty="0" smtClean="0">
                          <a:solidFill>
                            <a:schemeClr val="tx2"/>
                          </a:solidFill>
                          <a:latin typeface="Times New Roman"/>
                          <a:ea typeface="Times New Roman"/>
                          <a:cs typeface="Times New Roman"/>
                          <a:hlinkClick r:id="rId18"/>
                        </a:rPr>
                        <a:t>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6913" marR="56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algn="ctr">
                        <a:lnSpc>
                          <a:spcPct val="115000"/>
                        </a:lnSpc>
                        <a:spcAft>
                          <a:spcPts val="0"/>
                        </a:spcAft>
                      </a:pPr>
                      <a:r>
                        <a:rPr lang="en-US" sz="1100" dirty="0" smtClean="0">
                          <a:solidFill>
                            <a:schemeClr val="tx2"/>
                          </a:solidFill>
                          <a:latin typeface="Times New Roman" pitchFamily="18" charset="0"/>
                          <a:cs typeface="Times New Roman" pitchFamily="18" charset="0"/>
                        </a:rPr>
                        <a:t>Switzerland</a:t>
                      </a:r>
                      <a:endParaRPr lang="ru-RU" sz="1100" dirty="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u="none" strike="noStrike" dirty="0" err="1">
                          <a:solidFill>
                            <a:schemeClr val="tx2"/>
                          </a:solidFill>
                          <a:latin typeface="Times New Roman"/>
                          <a:ea typeface="Times New Roman"/>
                          <a:cs typeface="Times New Roman"/>
                        </a:rPr>
                        <a:t>Montres</a:t>
                      </a:r>
                      <a:r>
                        <a:rPr lang="ru-RU" sz="1100" b="1" u="none" strike="noStrike" dirty="0">
                          <a:solidFill>
                            <a:schemeClr val="tx2"/>
                          </a:solidFill>
                          <a:latin typeface="Times New Roman"/>
                          <a:ea typeface="Times New Roman"/>
                          <a:cs typeface="Times New Roman"/>
                        </a:rPr>
                        <a:t> </a:t>
                      </a:r>
                      <a:r>
                        <a:rPr lang="ru-RU" sz="1100" b="1" u="none" strike="noStrike" dirty="0" err="1">
                          <a:solidFill>
                            <a:schemeClr val="tx2"/>
                          </a:solidFill>
                          <a:latin typeface="Times New Roman"/>
                          <a:ea typeface="Times New Roman"/>
                          <a:cs typeface="Times New Roman"/>
                        </a:rPr>
                        <a:t>Epos</a:t>
                      </a:r>
                      <a:r>
                        <a:rPr lang="ru-RU" sz="1100" b="1" u="none" strike="noStrike" dirty="0">
                          <a:solidFill>
                            <a:schemeClr val="tx2"/>
                          </a:solidFill>
                          <a:latin typeface="Times New Roman"/>
                          <a:ea typeface="Times New Roman"/>
                          <a:cs typeface="Times New Roman"/>
                        </a:rPr>
                        <a:t> SA</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chemeClr val="tx2"/>
                          </a:solidFill>
                          <a:latin typeface="Times New Roman"/>
                          <a:ea typeface="Times New Roman"/>
                          <a:cs typeface="Times New Roman"/>
                        </a:rPr>
                        <a:t> </a:t>
                      </a:r>
                      <a:r>
                        <a:rPr lang="ru-RU" sz="1100" dirty="0" err="1" smtClean="0">
                          <a:solidFill>
                            <a:schemeClr val="tx2"/>
                          </a:solidFill>
                          <a:latin typeface="Times New Roman"/>
                          <a:ea typeface="Times New Roman"/>
                          <a:cs typeface="Times New Roman"/>
                          <a:hlinkClick r:id="rId19"/>
                        </a:rPr>
                        <a:t>www.epos.ch</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smtClean="0">
                          <a:solidFill>
                            <a:schemeClr val="tx2"/>
                          </a:solidFill>
                          <a:latin typeface="Times New Roman"/>
                          <a:ea typeface="Times New Roman"/>
                          <a:cs typeface="Times New Roman"/>
                        </a:rPr>
                        <a:t>ProTime</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0"/>
                        </a:rPr>
                        <a:t>www.protime-distribution.ru</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Jenanian</a:t>
                      </a:r>
                      <a:r>
                        <a:rPr lang="en-US" sz="1100" b="1" dirty="0">
                          <a:solidFill>
                            <a:schemeClr val="tx2"/>
                          </a:solidFill>
                          <a:latin typeface="Times New Roman"/>
                          <a:ea typeface="Times New Roman"/>
                          <a:cs typeface="Times New Roman"/>
                        </a:rPr>
                        <a:t> &amp; CO</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hlinkClick r:id="rId21"/>
                        </a:rPr>
                        <a:t>www.jenanianandco.com</a:t>
                      </a:r>
                      <a:r>
                        <a:rPr lang="en-US" sz="1100" dirty="0" smtClean="0">
                          <a:solidFill>
                            <a:schemeClr val="tx2"/>
                          </a:solidFill>
                          <a:latin typeface="Times New Roman"/>
                          <a:ea typeface="Times New Roman"/>
                          <a:cs typeface="Times New Roman"/>
                        </a:rPr>
                        <a:t> </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Eberhard</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Alpina</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chemeClr val="tx2"/>
                          </a:solidFill>
                          <a:latin typeface="Times New Roman"/>
                          <a:ea typeface="Times New Roman"/>
                          <a:cs typeface="Times New Roman"/>
                        </a:rPr>
                        <a:t>Marvin</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err="1">
                          <a:solidFill>
                            <a:schemeClr val="tx2"/>
                          </a:solidFill>
                          <a:latin typeface="Times New Roman"/>
                          <a:ea typeface="Times New Roman"/>
                          <a:cs typeface="Times New Roman"/>
                        </a:rPr>
                        <a:t>Grovana</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solidFill>
                            <a:schemeClr val="tx2"/>
                          </a:solidFill>
                          <a:latin typeface="Times New Roman" pitchFamily="18" charset="0"/>
                          <a:cs typeface="Times New Roman" pitchFamily="18" charset="0"/>
                        </a:rPr>
                        <a:t>Switzerland</a:t>
                      </a:r>
                      <a:endParaRPr lang="ru-RU" sz="1100" dirty="0" smtClean="0">
                        <a:solidFill>
                          <a:schemeClr val="tx2"/>
                        </a:solidFill>
                        <a:latin typeface="Times New Roman" pitchFamily="18" charset="0"/>
                        <a:ea typeface="Times New Roman"/>
                        <a:cs typeface="Times New Roman" pitchFamily="18" charset="0"/>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solidFill>
                            <a:schemeClr val="tx2"/>
                          </a:solidFill>
                          <a:latin typeface="Times New Roman"/>
                          <a:ea typeface="Times New Roman"/>
                          <a:cs typeface="Times New Roman"/>
                        </a:rPr>
                        <a:t>Franck Muller</a:t>
                      </a:r>
                      <a:endParaRPr lang="ru-RU" sz="1100" b="1"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smtClean="0">
                          <a:solidFill>
                            <a:schemeClr val="tx2"/>
                          </a:solidFill>
                          <a:latin typeface="Times New Roman"/>
                          <a:ea typeface="Times New Roman"/>
                          <a:cs typeface="Times New Roman"/>
                        </a:rPr>
                        <a:t>www.franckmuller.com</a:t>
                      </a:r>
                      <a:endParaRPr lang="ru-RU" sz="1100" dirty="0">
                        <a:solidFill>
                          <a:schemeClr val="tx2"/>
                        </a:solidFill>
                        <a:latin typeface="Times New Roman"/>
                        <a:ea typeface="Times New Roman"/>
                        <a:cs typeface="Times New Roman"/>
                      </a:endParaRPr>
                    </a:p>
                  </a:txBody>
                  <a:tcPr marL="53530" marR="5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Yerevan show 2012\small\DSC_4147.jpg"/>
          <p:cNvPicPr>
            <a:picLocks noChangeAspect="1" noChangeArrowheads="1"/>
          </p:cNvPicPr>
          <p:nvPr/>
        </p:nvPicPr>
        <p:blipFill>
          <a:blip r:embed="rId2" cstate="print"/>
          <a:srcRect/>
          <a:stretch>
            <a:fillRect/>
          </a:stretch>
        </p:blipFill>
        <p:spPr bwMode="auto">
          <a:xfrm>
            <a:off x="3862164" y="260648"/>
            <a:ext cx="4176464" cy="2592288"/>
          </a:xfrm>
          <a:prstGeom prst="rect">
            <a:avLst/>
          </a:prstGeom>
          <a:ln>
            <a:noFill/>
          </a:ln>
          <a:effectLst>
            <a:softEdge rad="112500"/>
          </a:effectLst>
        </p:spPr>
      </p:pic>
      <p:pic>
        <p:nvPicPr>
          <p:cNvPr id="1027" name="Picture 3" descr="C:\Users\manukyan\Desktop\Новая папка\IMG_4900.JPG"/>
          <p:cNvPicPr>
            <a:picLocks noChangeAspect="1" noChangeArrowheads="1"/>
          </p:cNvPicPr>
          <p:nvPr/>
        </p:nvPicPr>
        <p:blipFill>
          <a:blip r:embed="rId3" cstate="print"/>
          <a:srcRect/>
          <a:stretch>
            <a:fillRect/>
          </a:stretch>
        </p:blipFill>
        <p:spPr bwMode="auto">
          <a:xfrm>
            <a:off x="261764" y="2348880"/>
            <a:ext cx="2880320" cy="1922357"/>
          </a:xfrm>
          <a:prstGeom prst="rect">
            <a:avLst/>
          </a:prstGeom>
          <a:ln>
            <a:noFill/>
          </a:ln>
          <a:effectLst>
            <a:softEdge rad="112500"/>
          </a:effectLst>
        </p:spPr>
      </p:pic>
      <p:pic>
        <p:nvPicPr>
          <p:cNvPr id="1028" name="Picture 4" descr="C:\Users\manukyan\Desktop\IMG_4914.JPG"/>
          <p:cNvPicPr>
            <a:picLocks noChangeAspect="1" noChangeArrowheads="1"/>
          </p:cNvPicPr>
          <p:nvPr/>
        </p:nvPicPr>
        <p:blipFill>
          <a:blip r:embed="rId4" cstate="print"/>
          <a:srcRect/>
          <a:stretch>
            <a:fillRect/>
          </a:stretch>
        </p:blipFill>
        <p:spPr bwMode="auto">
          <a:xfrm>
            <a:off x="0" y="116632"/>
            <a:ext cx="3462387" cy="2310834"/>
          </a:xfrm>
          <a:prstGeom prst="rect">
            <a:avLst/>
          </a:prstGeom>
          <a:ln>
            <a:noFill/>
          </a:ln>
          <a:effectLst>
            <a:softEdge rad="112500"/>
          </a:effectLst>
        </p:spPr>
      </p:pic>
      <p:pic>
        <p:nvPicPr>
          <p:cNvPr id="1030" name="Picture 6" descr="C:\Users\manukyan\Desktop\IMG_4851.JPG"/>
          <p:cNvPicPr>
            <a:picLocks noChangeAspect="1" noChangeArrowheads="1"/>
          </p:cNvPicPr>
          <p:nvPr/>
        </p:nvPicPr>
        <p:blipFill>
          <a:blip r:embed="rId5" cstate="print"/>
          <a:srcRect/>
          <a:stretch>
            <a:fillRect/>
          </a:stretch>
        </p:blipFill>
        <p:spPr bwMode="auto">
          <a:xfrm>
            <a:off x="189756" y="4365104"/>
            <a:ext cx="3276366" cy="2186682"/>
          </a:xfrm>
          <a:prstGeom prst="rect">
            <a:avLst/>
          </a:prstGeom>
          <a:ln>
            <a:noFill/>
          </a:ln>
          <a:effectLst>
            <a:softEdge rad="112500"/>
          </a:effectLst>
        </p:spPr>
      </p:pic>
      <p:pic>
        <p:nvPicPr>
          <p:cNvPr id="8" name="Picture 5" descr="C:\Users\manukyan\Desktop\IMG_4808.JPG"/>
          <p:cNvPicPr>
            <a:picLocks noChangeAspect="1" noChangeArrowheads="1"/>
          </p:cNvPicPr>
          <p:nvPr/>
        </p:nvPicPr>
        <p:blipFill>
          <a:blip r:embed="rId6" cstate="print"/>
          <a:srcRect/>
          <a:stretch>
            <a:fillRect/>
          </a:stretch>
        </p:blipFill>
        <p:spPr bwMode="auto">
          <a:xfrm>
            <a:off x="3790156" y="4073428"/>
            <a:ext cx="4320480" cy="2784572"/>
          </a:xfrm>
          <a:prstGeom prst="rect">
            <a:avLst/>
          </a:prstGeom>
          <a:ln>
            <a:noFill/>
          </a:ln>
          <a:effectLst>
            <a:softEdge rad="112500"/>
          </a:effectLst>
        </p:spPr>
      </p:pic>
      <p:pic>
        <p:nvPicPr>
          <p:cNvPr id="1032" name="Picture 8" descr="C:\Users\manukyan\Desktop\Новая папка\IMG_4912.JPG"/>
          <p:cNvPicPr>
            <a:picLocks noChangeAspect="1" noChangeArrowheads="1"/>
          </p:cNvPicPr>
          <p:nvPr/>
        </p:nvPicPr>
        <p:blipFill>
          <a:blip r:embed="rId7" cstate="print"/>
          <a:srcRect/>
          <a:stretch>
            <a:fillRect/>
          </a:stretch>
        </p:blipFill>
        <p:spPr bwMode="auto">
          <a:xfrm>
            <a:off x="8974732" y="2420888"/>
            <a:ext cx="2880320" cy="1848259"/>
          </a:xfrm>
          <a:prstGeom prst="rect">
            <a:avLst/>
          </a:prstGeom>
          <a:ln>
            <a:noFill/>
          </a:ln>
          <a:effectLst>
            <a:softEdge rad="112500"/>
          </a:effectLst>
        </p:spPr>
      </p:pic>
      <p:pic>
        <p:nvPicPr>
          <p:cNvPr id="1033" name="Picture 9" descr="C:\Users\manukyan\Desktop\Новая папка\IMG_4959.JPG"/>
          <p:cNvPicPr>
            <a:picLocks noChangeAspect="1" noChangeArrowheads="1"/>
          </p:cNvPicPr>
          <p:nvPr/>
        </p:nvPicPr>
        <p:blipFill>
          <a:blip r:embed="rId8" cstate="print"/>
          <a:srcRect/>
          <a:stretch>
            <a:fillRect/>
          </a:stretch>
        </p:blipFill>
        <p:spPr bwMode="auto">
          <a:xfrm>
            <a:off x="8614692" y="116632"/>
            <a:ext cx="3348374" cy="2234741"/>
          </a:xfrm>
          <a:prstGeom prst="rect">
            <a:avLst/>
          </a:prstGeom>
          <a:ln>
            <a:noFill/>
          </a:ln>
          <a:effectLst>
            <a:softEdge rad="112500"/>
          </a:effectLst>
        </p:spPr>
      </p:pic>
      <p:pic>
        <p:nvPicPr>
          <p:cNvPr id="12" name="Picture 3" descr="C:\Users\manukyan\Desktop\Лого\Logo_YS.png"/>
          <p:cNvPicPr>
            <a:picLocks noChangeAspect="1" noChangeArrowheads="1"/>
          </p:cNvPicPr>
          <p:nvPr/>
        </p:nvPicPr>
        <p:blipFill>
          <a:blip r:embed="rId9" cstate="print"/>
          <a:srcRect/>
          <a:stretch>
            <a:fillRect/>
          </a:stretch>
        </p:blipFill>
        <p:spPr bwMode="auto">
          <a:xfrm>
            <a:off x="4438228" y="3068960"/>
            <a:ext cx="2880320" cy="624874"/>
          </a:xfrm>
          <a:prstGeom prst="rect">
            <a:avLst/>
          </a:prstGeom>
          <a:noFill/>
        </p:spPr>
      </p:pic>
      <p:pic>
        <p:nvPicPr>
          <p:cNvPr id="2" name="Picture 2" descr="C:\Users\manukyan\Desktop\Новая папка\IMG_5018.JPG"/>
          <p:cNvPicPr>
            <a:picLocks noChangeAspect="1" noChangeArrowheads="1"/>
          </p:cNvPicPr>
          <p:nvPr/>
        </p:nvPicPr>
        <p:blipFill>
          <a:blip r:embed="rId10" cstate="print"/>
          <a:srcRect/>
          <a:stretch>
            <a:fillRect/>
          </a:stretch>
        </p:blipFill>
        <p:spPr bwMode="auto">
          <a:xfrm>
            <a:off x="8470676" y="4292934"/>
            <a:ext cx="3560664" cy="237642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nukyan\Desktop\Лого\Logo_YS.png"/>
          <p:cNvPicPr>
            <a:picLocks noChangeAspect="1" noChangeArrowheads="1"/>
          </p:cNvPicPr>
          <p:nvPr/>
        </p:nvPicPr>
        <p:blipFill>
          <a:blip r:embed="rId2" cstate="print"/>
          <a:srcRect/>
          <a:stretch>
            <a:fillRect/>
          </a:stretch>
        </p:blipFill>
        <p:spPr bwMode="auto">
          <a:xfrm>
            <a:off x="10342884" y="116632"/>
            <a:ext cx="1643921" cy="548680"/>
          </a:xfrm>
          <a:prstGeom prst="rect">
            <a:avLst/>
          </a:prstGeom>
          <a:noFill/>
        </p:spPr>
      </p:pic>
      <p:sp>
        <p:nvSpPr>
          <p:cNvPr id="3" name="Прямоугольник 2"/>
          <p:cNvSpPr/>
          <p:nvPr/>
        </p:nvSpPr>
        <p:spPr>
          <a:xfrm>
            <a:off x="2566020" y="836712"/>
            <a:ext cx="5596404" cy="400110"/>
          </a:xfrm>
          <a:prstGeom prst="rect">
            <a:avLst/>
          </a:prstGeom>
        </p:spPr>
        <p:txBody>
          <a:bodyPr wrap="none">
            <a:spAutoFit/>
          </a:bodyPr>
          <a:lstStyle/>
          <a:p>
            <a:r>
              <a:rPr lang="en-US" sz="2000" b="1" dirty="0" smtClean="0">
                <a:solidFill>
                  <a:srgbClr val="002060"/>
                </a:solidFill>
                <a:latin typeface="Times New Roman" pitchFamily="18" charset="0"/>
                <a:cs typeface="Times New Roman" pitchFamily="18" charset="0"/>
              </a:rPr>
              <a:t>TOP REASONS TO ATTEND YEREVAN SHOW </a:t>
            </a:r>
            <a:endParaRPr lang="ru-RU" sz="2000" b="1" dirty="0">
              <a:solidFill>
                <a:srgbClr val="002060"/>
              </a:solidFill>
              <a:latin typeface="Times New Roman" pitchFamily="18" charset="0"/>
              <a:cs typeface="Times New Roman" pitchFamily="18" charset="0"/>
            </a:endParaRPr>
          </a:p>
        </p:txBody>
      </p:sp>
      <p:pic>
        <p:nvPicPr>
          <p:cNvPr id="1027" name="Picture 3" descr="C:\Users\Maria\Desktop\welcometoarmen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691" y="4096964"/>
            <a:ext cx="3285021" cy="2532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Maria\Desktop\Armen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122" y="2820072"/>
            <a:ext cx="3734569" cy="2712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Maria\Desktop\armvin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0509" y="1359984"/>
            <a:ext cx="4105470" cy="27369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1764" y="1484784"/>
            <a:ext cx="4643358" cy="2762808"/>
          </a:xfrm>
          <a:prstGeom prst="rect">
            <a:avLst/>
          </a:prstGeom>
        </p:spPr>
        <p:txBody>
          <a:bodyPr wrap="square">
            <a:spAutoFit/>
          </a:bodyPr>
          <a:lstStyle/>
          <a:p>
            <a:pPr algn="just">
              <a:lnSpc>
                <a:spcPct val="115000"/>
              </a:lnSpc>
              <a:spcAft>
                <a:spcPts val="1000"/>
              </a:spcAft>
            </a:pPr>
            <a:r>
              <a:rPr lang="en-US" sz="1600" dirty="0" smtClean="0">
                <a:solidFill>
                  <a:schemeClr val="tx2"/>
                </a:solidFill>
                <a:latin typeface="Times New Roman" pitchFamily="18" charset="0"/>
                <a:ea typeface="Calibri"/>
                <a:cs typeface="Times New Roman" pitchFamily="18" charset="0"/>
              </a:rPr>
              <a:t>Yerevan Show is an all-inclusive jewelry gathering in Armenia, offering excellent opportunities for business and networking. </a:t>
            </a:r>
          </a:p>
          <a:p>
            <a:pPr algn="just">
              <a:lnSpc>
                <a:spcPct val="115000"/>
              </a:lnSpc>
              <a:spcAft>
                <a:spcPts val="1000"/>
              </a:spcAft>
            </a:pPr>
            <a:r>
              <a:rPr lang="en-US" sz="1600" dirty="0" smtClean="0">
                <a:solidFill>
                  <a:schemeClr val="tx2"/>
                </a:solidFill>
                <a:latin typeface="Times New Roman" pitchFamily="18" charset="0"/>
                <a:cs typeface="Times New Roman" pitchFamily="18" charset="0"/>
              </a:rPr>
              <a:t>While in Armenia, you can journey into the country, filled with its churches on top of mountains, the beauty of the land’s ancient ruins, its history, culture and religion. The biblical Ararat includes UNESCO world heritage sites, its beautiful natural landscape and its savory national cuisine . </a:t>
            </a:r>
            <a:endParaRPr lang="ru-RU" sz="1600" dirty="0">
              <a:solidFill>
                <a:schemeClr val="tx2"/>
              </a:solidFill>
              <a:effectLst/>
              <a:latin typeface="Times New Roman" pitchFamily="18" charset="0"/>
              <a:ea typeface="Calibri"/>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1804" y="1052736"/>
            <a:ext cx="10801200" cy="5878533"/>
          </a:xfrm>
          <a:prstGeom prst="rect">
            <a:avLst/>
          </a:prstGeom>
        </p:spPr>
        <p:txBody>
          <a:bodyPr wrap="square">
            <a:spAutoFit/>
          </a:bodyPr>
          <a:lstStyle/>
          <a:p>
            <a:pPr marL="285750" indent="-285750" algn="just">
              <a:buFont typeface="Arial" pitchFamily="34" charset="0"/>
              <a:buChar char="•"/>
            </a:pPr>
            <a:r>
              <a:rPr lang="en-US" sz="1600" dirty="0" smtClean="0">
                <a:solidFill>
                  <a:schemeClr val="tx2"/>
                </a:solidFill>
                <a:latin typeface="Times New Roman" pitchFamily="18" charset="0"/>
                <a:cs typeface="Times New Roman" pitchFamily="18" charset="0"/>
              </a:rPr>
              <a:t>visit the historical center of the Armenian Apostolic religion – </a:t>
            </a:r>
            <a:r>
              <a:rPr lang="en-US" sz="1600" dirty="0" err="1" smtClean="0">
                <a:solidFill>
                  <a:schemeClr val="tx2"/>
                </a:solidFill>
                <a:latin typeface="Times New Roman" pitchFamily="18" charset="0"/>
                <a:cs typeface="Times New Roman" pitchFamily="18" charset="0"/>
              </a:rPr>
              <a:t>Echmiadzin</a:t>
            </a:r>
            <a:r>
              <a:rPr lang="en-US" sz="1600" dirty="0" smtClean="0">
                <a:solidFill>
                  <a:schemeClr val="tx2"/>
                </a:solidFill>
                <a:latin typeface="Times New Roman" pitchFamily="18" charset="0"/>
                <a:cs typeface="Times New Roman" pitchFamily="18" charset="0"/>
              </a:rPr>
              <a:t> Cathedral, the construction of which began in 303 immediately after Armenia became the first country in the world to adopt Christianity as a state religion;</a:t>
            </a:r>
          </a:p>
          <a:p>
            <a:pPr marL="285750" indent="-285750" algn="just"/>
            <a:endParaRPr lang="ru-RU" sz="1600" dirty="0" smtClean="0">
              <a:solidFill>
                <a:schemeClr val="tx2"/>
              </a:solidFill>
              <a:latin typeface="Times New Roman" pitchFamily="18" charset="0"/>
              <a:cs typeface="Times New Roman" pitchFamily="18" charset="0"/>
            </a:endParaRPr>
          </a:p>
          <a:p>
            <a:pPr marL="285750" indent="-285750" algn="just">
              <a:buFont typeface="Arial" pitchFamily="34" charset="0"/>
              <a:buChar char="•"/>
            </a:pPr>
            <a:r>
              <a:rPr lang="en-US" sz="1600" dirty="0" smtClean="0">
                <a:solidFill>
                  <a:schemeClr val="tx2"/>
                </a:solidFill>
                <a:latin typeface="Times New Roman" pitchFamily="18" charset="0"/>
                <a:cs typeface="Times New Roman" pitchFamily="18" charset="0"/>
              </a:rPr>
              <a:t>visit </a:t>
            </a:r>
            <a:r>
              <a:rPr lang="en-US" sz="1600" dirty="0" err="1" smtClean="0">
                <a:solidFill>
                  <a:schemeClr val="tx2"/>
                </a:solidFill>
                <a:latin typeface="Times New Roman" pitchFamily="18" charset="0"/>
                <a:cs typeface="Times New Roman" pitchFamily="18" charset="0"/>
              </a:rPr>
              <a:t>Matenadaran</a:t>
            </a:r>
            <a:r>
              <a:rPr lang="en-US" sz="1600" dirty="0" smtClean="0">
                <a:solidFill>
                  <a:schemeClr val="tx2"/>
                </a:solidFill>
                <a:latin typeface="Times New Roman" pitchFamily="18" charset="0"/>
                <a:cs typeface="Times New Roman" pitchFamily="18" charset="0"/>
              </a:rPr>
              <a:t> -the world’s largest ancient manuscript repository. It was created on the basis of the nationalization of the collection of manuscripts of the </a:t>
            </a:r>
            <a:r>
              <a:rPr lang="en-US" sz="1600" dirty="0" err="1" smtClean="0">
                <a:solidFill>
                  <a:schemeClr val="tx2"/>
                </a:solidFill>
                <a:latin typeface="Times New Roman" pitchFamily="18" charset="0"/>
                <a:cs typeface="Times New Roman" pitchFamily="18" charset="0"/>
              </a:rPr>
              <a:t>Echmiadzin</a:t>
            </a:r>
            <a:r>
              <a:rPr lang="en-US" sz="1600" dirty="0" smtClean="0">
                <a:solidFill>
                  <a:schemeClr val="tx2"/>
                </a:solidFill>
                <a:latin typeface="Times New Roman" pitchFamily="18" charset="0"/>
                <a:cs typeface="Times New Roman" pitchFamily="18" charset="0"/>
              </a:rPr>
              <a:t> monastery in 1920. The chronological sequence of the exposition represents the national writing culture from the writing formation until the 19</a:t>
            </a:r>
            <a:r>
              <a:rPr lang="en-US" sz="1600" baseline="30000" dirty="0" smtClean="0">
                <a:solidFill>
                  <a:schemeClr val="tx2"/>
                </a:solidFill>
                <a:latin typeface="Times New Roman" pitchFamily="18" charset="0"/>
                <a:cs typeface="Times New Roman" pitchFamily="18" charset="0"/>
              </a:rPr>
              <a:t>th</a:t>
            </a:r>
            <a:r>
              <a:rPr lang="en-US" sz="1600" dirty="0" smtClean="0">
                <a:solidFill>
                  <a:schemeClr val="tx2"/>
                </a:solidFill>
                <a:latin typeface="Times New Roman" pitchFamily="18" charset="0"/>
                <a:cs typeface="Times New Roman" pitchFamily="18" charset="0"/>
              </a:rPr>
              <a:t> century;</a:t>
            </a:r>
          </a:p>
          <a:p>
            <a:pPr marL="285750" indent="-285750" algn="just"/>
            <a:endParaRPr lang="en-US" sz="1600" dirty="0" smtClean="0">
              <a:solidFill>
                <a:schemeClr val="tx2"/>
              </a:solidFill>
              <a:latin typeface="Times New Roman" pitchFamily="18" charset="0"/>
              <a:cs typeface="Times New Roman" pitchFamily="18" charset="0"/>
            </a:endParaRPr>
          </a:p>
          <a:p>
            <a:pPr marL="285750" indent="-285750" algn="just">
              <a:buFont typeface="Arial" pitchFamily="34" charset="0"/>
              <a:buChar char="•"/>
            </a:pPr>
            <a:r>
              <a:rPr lang="en-US" sz="1600" dirty="0" smtClean="0">
                <a:solidFill>
                  <a:schemeClr val="tx2"/>
                </a:solidFill>
                <a:latin typeface="Times New Roman" pitchFamily="18" charset="0"/>
                <a:cs typeface="Times New Roman" pitchFamily="18" charset="0"/>
              </a:rPr>
              <a:t>visit the ancient </a:t>
            </a:r>
            <a:r>
              <a:rPr lang="en-US" sz="1600" b="1" dirty="0" err="1" smtClean="0">
                <a:solidFill>
                  <a:schemeClr val="tx2"/>
                </a:solidFill>
                <a:latin typeface="Times New Roman" pitchFamily="18" charset="0"/>
                <a:cs typeface="Times New Roman" pitchFamily="18" charset="0"/>
              </a:rPr>
              <a:t>Garni</a:t>
            </a:r>
            <a:r>
              <a:rPr lang="en-US" sz="1600" b="1" dirty="0" smtClean="0">
                <a:solidFill>
                  <a:schemeClr val="tx2"/>
                </a:solidFill>
                <a:latin typeface="Times New Roman" pitchFamily="18" charset="0"/>
                <a:cs typeface="Times New Roman" pitchFamily="18" charset="0"/>
              </a:rPr>
              <a:t> </a:t>
            </a:r>
            <a:r>
              <a:rPr lang="en-US" sz="1600" dirty="0" smtClean="0">
                <a:solidFill>
                  <a:schemeClr val="tx2"/>
                </a:solidFill>
                <a:latin typeface="Times New Roman" pitchFamily="18" charset="0"/>
                <a:cs typeface="Times New Roman" pitchFamily="18" charset="0"/>
              </a:rPr>
              <a:t>fortress and hewn in the rock </a:t>
            </a:r>
            <a:r>
              <a:rPr lang="en-US" sz="1600" b="1" dirty="0" err="1" smtClean="0">
                <a:solidFill>
                  <a:schemeClr val="tx2"/>
                </a:solidFill>
                <a:latin typeface="Times New Roman" pitchFamily="18" charset="0"/>
                <a:cs typeface="Times New Roman" pitchFamily="18" charset="0"/>
              </a:rPr>
              <a:t>Geghard</a:t>
            </a:r>
            <a:r>
              <a:rPr lang="en-US" sz="1600" dirty="0" smtClean="0">
                <a:solidFill>
                  <a:schemeClr val="tx2"/>
                </a:solidFill>
                <a:latin typeface="Times New Roman" pitchFamily="18" charset="0"/>
                <a:cs typeface="Times New Roman" pitchFamily="18" charset="0"/>
              </a:rPr>
              <a:t> monastery complex. Meeting with its ancient temple of the Sun built in the 1</a:t>
            </a:r>
            <a:r>
              <a:rPr lang="en-US" sz="1600" baseline="30000" dirty="0" smtClean="0">
                <a:solidFill>
                  <a:schemeClr val="tx2"/>
                </a:solidFill>
                <a:latin typeface="Times New Roman" pitchFamily="18" charset="0"/>
                <a:cs typeface="Times New Roman" pitchFamily="18" charset="0"/>
              </a:rPr>
              <a:t>st</a:t>
            </a:r>
            <a:r>
              <a:rPr lang="en-US" sz="1600" dirty="0" smtClean="0">
                <a:solidFill>
                  <a:schemeClr val="tx2"/>
                </a:solidFill>
                <a:latin typeface="Times New Roman" pitchFamily="18" charset="0"/>
                <a:cs typeface="Times New Roman" pitchFamily="18" charset="0"/>
              </a:rPr>
              <a:t> century will surprise you in </a:t>
            </a:r>
            <a:r>
              <a:rPr lang="en-US" sz="1600" b="1" dirty="0" err="1" smtClean="0">
                <a:solidFill>
                  <a:schemeClr val="tx2"/>
                </a:solidFill>
                <a:latin typeface="Times New Roman" pitchFamily="18" charset="0"/>
                <a:cs typeface="Times New Roman" pitchFamily="18" charset="0"/>
              </a:rPr>
              <a:t>Garni</a:t>
            </a:r>
            <a:r>
              <a:rPr lang="en-US" sz="1600" dirty="0" smtClean="0">
                <a:solidFill>
                  <a:schemeClr val="tx2"/>
                </a:solidFill>
                <a:latin typeface="Times New Roman" pitchFamily="18" charset="0"/>
                <a:cs typeface="Times New Roman" pitchFamily="18" charset="0"/>
              </a:rPr>
              <a:t>. </a:t>
            </a:r>
            <a:r>
              <a:rPr lang="en-US" sz="1600" b="1" dirty="0" err="1" smtClean="0">
                <a:solidFill>
                  <a:schemeClr val="tx2"/>
                </a:solidFill>
                <a:latin typeface="Times New Roman" pitchFamily="18" charset="0"/>
                <a:cs typeface="Times New Roman" pitchFamily="18" charset="0"/>
              </a:rPr>
              <a:t>Geghard</a:t>
            </a:r>
            <a:r>
              <a:rPr lang="en-US" sz="1600" dirty="0" smtClean="0">
                <a:solidFill>
                  <a:schemeClr val="tx2"/>
                </a:solidFill>
                <a:latin typeface="Times New Roman" pitchFamily="18" charset="0"/>
                <a:cs typeface="Times New Roman" pitchFamily="18" charset="0"/>
              </a:rPr>
              <a:t> will immerse you in the atmosphere of a medieval monastery; </a:t>
            </a:r>
          </a:p>
          <a:p>
            <a:pPr marL="285750" indent="-285750" algn="just"/>
            <a:endParaRPr lang="en-US" sz="1600" dirty="0" smtClean="0">
              <a:solidFill>
                <a:schemeClr val="tx2"/>
              </a:solidFill>
              <a:latin typeface="Times New Roman" pitchFamily="18" charset="0"/>
              <a:cs typeface="Times New Roman" pitchFamily="18" charset="0"/>
            </a:endParaRPr>
          </a:p>
          <a:p>
            <a:pPr marL="285750" indent="-285750" algn="just">
              <a:buFont typeface="Arial" pitchFamily="34" charset="0"/>
              <a:buChar char="•"/>
            </a:pPr>
            <a:r>
              <a:rPr lang="en-US" sz="1600" dirty="0" smtClean="0">
                <a:solidFill>
                  <a:schemeClr val="tx2"/>
                </a:solidFill>
                <a:latin typeface="Times New Roman" pitchFamily="18" charset="0"/>
                <a:cs typeface="Times New Roman" pitchFamily="18" charset="0"/>
              </a:rPr>
              <a:t>take a tour to ARARAT Brandy Company (Plant), </a:t>
            </a:r>
            <a:r>
              <a:rPr lang="en-US" sz="1600" dirty="0">
                <a:solidFill>
                  <a:schemeClr val="tx2"/>
                </a:solidFill>
                <a:latin typeface="Times New Roman" pitchFamily="18" charset="0"/>
                <a:cs typeface="Times New Roman" pitchFamily="18" charset="0"/>
              </a:rPr>
              <a:t> </a:t>
            </a:r>
            <a:r>
              <a:rPr lang="en-US" sz="1600" dirty="0" smtClean="0">
                <a:solidFill>
                  <a:schemeClr val="tx2"/>
                </a:solidFill>
                <a:latin typeface="Times New Roman" pitchFamily="18" charset="0"/>
                <a:cs typeface="Times New Roman" pitchFamily="18" charset="0"/>
              </a:rPr>
              <a:t>get acquainted with the Armenian cognac legend and the plant history which began in 1887. You will learn the technology behind the manufacturing of the drink, enjoy the flavor and taste  different sorts of  ARARAT cognac;</a:t>
            </a:r>
            <a:r>
              <a:rPr lang="ru-RU" sz="1600" dirty="0" smtClean="0">
                <a:solidFill>
                  <a:schemeClr val="tx2"/>
                </a:solidFill>
                <a:latin typeface="Times New Roman" pitchFamily="18" charset="0"/>
                <a:cs typeface="Times New Roman" pitchFamily="18" charset="0"/>
              </a:rPr>
              <a:t> </a:t>
            </a:r>
            <a:endParaRPr lang="en-US" sz="1600" dirty="0" smtClean="0">
              <a:solidFill>
                <a:schemeClr val="tx2"/>
              </a:solidFill>
              <a:latin typeface="Times New Roman" pitchFamily="18" charset="0"/>
              <a:cs typeface="Times New Roman" pitchFamily="18" charset="0"/>
            </a:endParaRPr>
          </a:p>
          <a:p>
            <a:pPr marL="285750" indent="-285750" algn="just"/>
            <a:endParaRPr lang="ru-RU" dirty="0" smtClean="0">
              <a:solidFill>
                <a:schemeClr val="tx2"/>
              </a:solidFill>
              <a:latin typeface="Times New Roman" pitchFamily="18" charset="0"/>
              <a:cs typeface="Times New Roman" pitchFamily="18" charset="0"/>
            </a:endParaRPr>
          </a:p>
          <a:p>
            <a:pPr algn="just"/>
            <a:r>
              <a:rPr lang="ru-RU" i="1" dirty="0" smtClean="0">
                <a:solidFill>
                  <a:schemeClr val="tx2"/>
                </a:solidFill>
                <a:latin typeface="Times New Roman" pitchFamily="18" charset="0"/>
                <a:cs typeface="Times New Roman" pitchFamily="18" charset="0"/>
              </a:rPr>
              <a:t>А</a:t>
            </a:r>
            <a:r>
              <a:rPr lang="en-US" i="1" dirty="0" err="1" smtClean="0">
                <a:solidFill>
                  <a:schemeClr val="tx2"/>
                </a:solidFill>
                <a:latin typeface="Times New Roman" pitchFamily="18" charset="0"/>
                <a:cs typeface="Times New Roman" pitchFamily="18" charset="0"/>
              </a:rPr>
              <a:t>rmenian</a:t>
            </a:r>
            <a:r>
              <a:rPr lang="en-US" i="1" dirty="0" smtClean="0">
                <a:solidFill>
                  <a:schemeClr val="tx2"/>
                </a:solidFill>
                <a:latin typeface="Times New Roman" pitchFamily="18" charset="0"/>
                <a:cs typeface="Times New Roman" pitchFamily="18" charset="0"/>
              </a:rPr>
              <a:t> brandy (cognac) is a legend itself, which embodies the spirit of Armenia, its cultural and historical heritage. As Maxim Gorky wrote after his visit to Yerevan </a:t>
            </a:r>
            <a:r>
              <a:rPr lang="en-US" i="1" dirty="0" err="1" smtClean="0">
                <a:solidFill>
                  <a:schemeClr val="tx2"/>
                </a:solidFill>
                <a:latin typeface="Times New Roman" pitchFamily="18" charset="0"/>
                <a:cs typeface="Times New Roman" pitchFamily="18" charset="0"/>
              </a:rPr>
              <a:t>plant:”It</a:t>
            </a:r>
            <a:r>
              <a:rPr lang="en-US" i="1" dirty="0" smtClean="0">
                <a:solidFill>
                  <a:schemeClr val="tx2"/>
                </a:solidFill>
                <a:latin typeface="Times New Roman" pitchFamily="18" charset="0"/>
                <a:cs typeface="Times New Roman" pitchFamily="18" charset="0"/>
              </a:rPr>
              <a:t> is easier to climb Ararat mountain than to come out from Ararat cognac stocks.”</a:t>
            </a:r>
            <a:endParaRPr lang="ru-RU" dirty="0" smtClean="0">
              <a:solidFill>
                <a:schemeClr val="tx2"/>
              </a:solidFill>
              <a:latin typeface="Times New Roman" pitchFamily="18" charset="0"/>
              <a:cs typeface="Times New Roman" pitchFamily="18" charset="0"/>
            </a:endParaRPr>
          </a:p>
          <a:p>
            <a:pPr algn="just">
              <a:buFont typeface="Arial" pitchFamily="34" charset="0"/>
              <a:buChar char="•"/>
            </a:pPr>
            <a:r>
              <a:rPr lang="ru-RU" sz="1600" dirty="0" smtClean="0">
                <a:solidFill>
                  <a:schemeClr val="tx2"/>
                </a:solidFill>
                <a:latin typeface="Times New Roman" pitchFamily="18" charset="0"/>
                <a:cs typeface="Times New Roman" pitchFamily="18" charset="0"/>
              </a:rPr>
              <a:t> </a:t>
            </a:r>
            <a:r>
              <a:rPr lang="en-US" sz="1600" dirty="0" smtClean="0">
                <a:solidFill>
                  <a:schemeClr val="tx2"/>
                </a:solidFill>
                <a:latin typeface="Times New Roman" pitchFamily="18" charset="0"/>
                <a:cs typeface="Times New Roman" pitchFamily="18" charset="0"/>
              </a:rPr>
              <a:t>visit </a:t>
            </a:r>
            <a:r>
              <a:rPr lang="en-US" sz="1600" dirty="0" err="1" smtClean="0">
                <a:solidFill>
                  <a:schemeClr val="tx2"/>
                </a:solidFill>
                <a:latin typeface="Times New Roman" pitchFamily="18" charset="0"/>
                <a:cs typeface="Times New Roman" pitchFamily="18" charset="0"/>
              </a:rPr>
              <a:t>Noravank</a:t>
            </a:r>
            <a:r>
              <a:rPr lang="en-US" sz="1600" dirty="0" smtClean="0">
                <a:solidFill>
                  <a:schemeClr val="tx2"/>
                </a:solidFill>
                <a:latin typeface="Times New Roman" pitchFamily="18" charset="0"/>
                <a:cs typeface="Times New Roman" pitchFamily="18" charset="0"/>
              </a:rPr>
              <a:t> monastery decorated with highly artistic reliefs</a:t>
            </a:r>
            <a:r>
              <a:rPr lang="en-US" sz="1600" dirty="0">
                <a:solidFill>
                  <a:schemeClr val="tx2"/>
                </a:solidFill>
                <a:latin typeface="Times New Roman" pitchFamily="18" charset="0"/>
                <a:cs typeface="Times New Roman" pitchFamily="18" charset="0"/>
              </a:rPr>
              <a:t>;</a:t>
            </a:r>
            <a:r>
              <a:rPr lang="en-US" sz="1600" dirty="0" smtClean="0">
                <a:solidFill>
                  <a:schemeClr val="tx2"/>
                </a:solidFill>
                <a:latin typeface="Times New Roman" pitchFamily="18" charset="0"/>
                <a:cs typeface="Times New Roman" pitchFamily="18" charset="0"/>
              </a:rPr>
              <a:t> one of the most valuable monuments  of Armenian architecture of the 15</a:t>
            </a:r>
            <a:r>
              <a:rPr lang="en-US" sz="1600" baseline="30000" dirty="0" smtClean="0">
                <a:solidFill>
                  <a:schemeClr val="tx2"/>
                </a:solidFill>
                <a:latin typeface="Times New Roman" pitchFamily="18" charset="0"/>
                <a:cs typeface="Times New Roman" pitchFamily="18" charset="0"/>
              </a:rPr>
              <a:t>th</a:t>
            </a:r>
            <a:r>
              <a:rPr lang="en-US" sz="1600" dirty="0" smtClean="0">
                <a:solidFill>
                  <a:schemeClr val="tx2"/>
                </a:solidFill>
                <a:latin typeface="Times New Roman" pitchFamily="18" charset="0"/>
                <a:cs typeface="Times New Roman" pitchFamily="18" charset="0"/>
              </a:rPr>
              <a:t> century. Some of the reliefs depict God’s Mother, sitting on a throne, and Prince </a:t>
            </a:r>
            <a:r>
              <a:rPr lang="en-US" sz="1600" dirty="0" err="1" smtClean="0">
                <a:solidFill>
                  <a:schemeClr val="tx2"/>
                </a:solidFill>
                <a:latin typeface="Times New Roman" pitchFamily="18" charset="0"/>
                <a:cs typeface="Times New Roman" pitchFamily="18" charset="0"/>
              </a:rPr>
              <a:t>Burtela</a:t>
            </a:r>
            <a:r>
              <a:rPr lang="en-US" sz="1600" dirty="0" smtClean="0">
                <a:solidFill>
                  <a:schemeClr val="tx2"/>
                </a:solidFill>
                <a:latin typeface="Times New Roman" pitchFamily="18" charset="0"/>
                <a:cs typeface="Times New Roman" pitchFamily="18" charset="0"/>
              </a:rPr>
              <a:t> with the set temple model in his hands;</a:t>
            </a:r>
          </a:p>
          <a:p>
            <a:pPr algn="just"/>
            <a:endParaRPr lang="ru-RU" sz="1600" dirty="0" smtClean="0">
              <a:solidFill>
                <a:schemeClr val="tx2"/>
              </a:solidFill>
              <a:latin typeface="Times New Roman" pitchFamily="18" charset="0"/>
              <a:cs typeface="Times New Roman" pitchFamily="18" charset="0"/>
            </a:endParaRPr>
          </a:p>
          <a:p>
            <a:pPr algn="just"/>
            <a:r>
              <a:rPr lang="ru-RU" sz="1600" dirty="0" smtClean="0">
                <a:solidFill>
                  <a:schemeClr val="tx2"/>
                </a:solidFill>
                <a:latin typeface="Times New Roman" pitchFamily="18" charset="0"/>
                <a:cs typeface="Times New Roman" pitchFamily="18" charset="0"/>
              </a:rPr>
              <a:t> </a:t>
            </a:r>
          </a:p>
          <a:p>
            <a:pPr algn="just">
              <a:buFont typeface="Arial" pitchFamily="34" charset="0"/>
              <a:buChar char="•"/>
            </a:pPr>
            <a:endParaRPr lang="ru-RU" sz="1600" dirty="0">
              <a:solidFill>
                <a:schemeClr val="tx2"/>
              </a:solidFill>
              <a:latin typeface="Times New Roman" pitchFamily="18" charset="0"/>
              <a:cs typeface="Times New Roman" pitchFamily="18" charset="0"/>
            </a:endParaRPr>
          </a:p>
        </p:txBody>
      </p:sp>
      <p:sp>
        <p:nvSpPr>
          <p:cNvPr id="3" name="Прямоугольник 2"/>
          <p:cNvSpPr/>
          <p:nvPr/>
        </p:nvSpPr>
        <p:spPr>
          <a:xfrm>
            <a:off x="405780" y="692696"/>
            <a:ext cx="10271407" cy="369332"/>
          </a:xfrm>
          <a:prstGeom prst="rect">
            <a:avLst/>
          </a:prstGeom>
        </p:spPr>
        <p:txBody>
          <a:bodyPr wrap="square">
            <a:spAutoFit/>
          </a:bodyPr>
          <a:lstStyle/>
          <a:p>
            <a:r>
              <a:rPr lang="en-US" b="1" dirty="0" smtClean="0">
                <a:solidFill>
                  <a:srgbClr val="00B0F0"/>
                </a:solidFill>
                <a:latin typeface="Times New Roman" pitchFamily="18" charset="0"/>
                <a:cs typeface="Times New Roman" pitchFamily="18" charset="0"/>
              </a:rPr>
              <a:t>Yerevan Show cultural </a:t>
            </a:r>
            <a:r>
              <a:rPr lang="en-US" b="1" dirty="0" err="1" smtClean="0">
                <a:solidFill>
                  <a:srgbClr val="00B0F0"/>
                </a:solidFill>
                <a:latin typeface="Times New Roman" pitchFamily="18" charset="0"/>
                <a:cs typeface="Times New Roman" pitchFamily="18" charset="0"/>
              </a:rPr>
              <a:t>programme</a:t>
            </a:r>
            <a:r>
              <a:rPr lang="en-US" b="1" dirty="0" smtClean="0">
                <a:solidFill>
                  <a:srgbClr val="00B0F0"/>
                </a:solidFill>
                <a:latin typeface="Times New Roman" pitchFamily="18" charset="0"/>
                <a:cs typeface="Times New Roman" pitchFamily="18" charset="0"/>
              </a:rPr>
              <a:t> will give you the opportunity to:</a:t>
            </a:r>
          </a:p>
        </p:txBody>
      </p:sp>
      <p:pic>
        <p:nvPicPr>
          <p:cNvPr id="4" name="Picture 3" descr="C:\Users\manukyan\Desktop\Лого\Logo_YS.png"/>
          <p:cNvPicPr>
            <a:picLocks noChangeAspect="1" noChangeArrowheads="1"/>
          </p:cNvPicPr>
          <p:nvPr/>
        </p:nvPicPr>
        <p:blipFill>
          <a:blip r:embed="rId2" cstate="print"/>
          <a:srcRect/>
          <a:stretch>
            <a:fillRect/>
          </a:stretch>
        </p:blipFill>
        <p:spPr bwMode="auto">
          <a:xfrm>
            <a:off x="10342884" y="116632"/>
            <a:ext cx="1643921" cy="5486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nukyan\Desktop\edj_edj2.jpg"/>
          <p:cNvPicPr>
            <a:picLocks noChangeAspect="1" noChangeArrowheads="1"/>
          </p:cNvPicPr>
          <p:nvPr/>
        </p:nvPicPr>
        <p:blipFill>
          <a:blip r:embed="rId2" cstate="print"/>
          <a:srcRect/>
          <a:stretch>
            <a:fillRect/>
          </a:stretch>
        </p:blipFill>
        <p:spPr bwMode="auto">
          <a:xfrm>
            <a:off x="4222204" y="1412776"/>
            <a:ext cx="3600400" cy="2627392"/>
          </a:xfrm>
          <a:prstGeom prst="rect">
            <a:avLst/>
          </a:prstGeom>
          <a:ln>
            <a:noFill/>
          </a:ln>
          <a:effectLst>
            <a:softEdge rad="112500"/>
          </a:effectLst>
        </p:spPr>
      </p:pic>
      <p:pic>
        <p:nvPicPr>
          <p:cNvPr id="1027" name="Picture 3" descr="C:\Users\manukyan\Desktop\s640x480.jpg"/>
          <p:cNvPicPr>
            <a:picLocks noChangeAspect="1" noChangeArrowheads="1"/>
          </p:cNvPicPr>
          <p:nvPr/>
        </p:nvPicPr>
        <p:blipFill>
          <a:blip r:embed="rId3" cstate="print"/>
          <a:srcRect/>
          <a:stretch>
            <a:fillRect/>
          </a:stretch>
        </p:blipFill>
        <p:spPr bwMode="auto">
          <a:xfrm>
            <a:off x="7966620" y="2132856"/>
            <a:ext cx="3600400" cy="2331102"/>
          </a:xfrm>
          <a:prstGeom prst="rect">
            <a:avLst/>
          </a:prstGeom>
          <a:ln>
            <a:noFill/>
          </a:ln>
          <a:effectLst>
            <a:softEdge rad="112500"/>
          </a:effectLst>
        </p:spPr>
      </p:pic>
      <p:pic>
        <p:nvPicPr>
          <p:cNvPr id="1028" name="Picture 4" descr="C:\Users\manukyan\Desktop\s640x11480.jpg"/>
          <p:cNvPicPr>
            <a:picLocks noChangeAspect="1" noChangeArrowheads="1"/>
          </p:cNvPicPr>
          <p:nvPr/>
        </p:nvPicPr>
        <p:blipFill>
          <a:blip r:embed="rId4" cstate="print"/>
          <a:srcRect/>
          <a:stretch>
            <a:fillRect/>
          </a:stretch>
        </p:blipFill>
        <p:spPr bwMode="auto">
          <a:xfrm>
            <a:off x="477788" y="1988840"/>
            <a:ext cx="3600400" cy="2396516"/>
          </a:xfrm>
          <a:prstGeom prst="rect">
            <a:avLst/>
          </a:prstGeom>
          <a:ln>
            <a:noFill/>
          </a:ln>
          <a:effectLst>
            <a:softEdge rad="112500"/>
          </a:effectLst>
        </p:spPr>
      </p:pic>
      <p:pic>
        <p:nvPicPr>
          <p:cNvPr id="1029" name="Picture 5" descr="C:\Users\manukyan\Desktop\ararat.jpg"/>
          <p:cNvPicPr>
            <a:picLocks noChangeAspect="1" noChangeArrowheads="1"/>
          </p:cNvPicPr>
          <p:nvPr/>
        </p:nvPicPr>
        <p:blipFill>
          <a:blip r:embed="rId5" cstate="print"/>
          <a:srcRect/>
          <a:stretch>
            <a:fillRect/>
          </a:stretch>
        </p:blipFill>
        <p:spPr bwMode="auto">
          <a:xfrm>
            <a:off x="189756" y="4437112"/>
            <a:ext cx="3025938" cy="2304256"/>
          </a:xfrm>
          <a:prstGeom prst="rect">
            <a:avLst/>
          </a:prstGeom>
          <a:ln>
            <a:noFill/>
          </a:ln>
          <a:effectLst>
            <a:softEdge rad="112500"/>
          </a:effectLst>
        </p:spPr>
      </p:pic>
      <p:pic>
        <p:nvPicPr>
          <p:cNvPr id="1030" name="Picture 6" descr="C:\Users\manukyan\Desktop\priroda-21.jpg"/>
          <p:cNvPicPr>
            <a:picLocks noChangeAspect="1" noChangeArrowheads="1"/>
          </p:cNvPicPr>
          <p:nvPr/>
        </p:nvPicPr>
        <p:blipFill>
          <a:blip r:embed="rId6" cstate="print"/>
          <a:srcRect/>
          <a:stretch>
            <a:fillRect/>
          </a:stretch>
        </p:blipFill>
        <p:spPr bwMode="auto">
          <a:xfrm>
            <a:off x="9118748" y="4509120"/>
            <a:ext cx="3070077" cy="2204864"/>
          </a:xfrm>
          <a:prstGeom prst="rect">
            <a:avLst/>
          </a:prstGeom>
          <a:ln>
            <a:noFill/>
          </a:ln>
          <a:effectLst>
            <a:softEdge rad="112500"/>
          </a:effectLst>
        </p:spPr>
      </p:pic>
      <p:pic>
        <p:nvPicPr>
          <p:cNvPr id="1031" name="Picture 7" descr="C:\Users\manukyan\Desktop\cropped-1352125677.42431.jpeg"/>
          <p:cNvPicPr>
            <a:picLocks noChangeAspect="1" noChangeArrowheads="1"/>
          </p:cNvPicPr>
          <p:nvPr/>
        </p:nvPicPr>
        <p:blipFill>
          <a:blip r:embed="rId7" cstate="print"/>
          <a:srcRect/>
          <a:stretch>
            <a:fillRect/>
          </a:stretch>
        </p:blipFill>
        <p:spPr bwMode="auto">
          <a:xfrm>
            <a:off x="3358108" y="4797152"/>
            <a:ext cx="5669528" cy="1728192"/>
          </a:xfrm>
          <a:prstGeom prst="rect">
            <a:avLst/>
          </a:prstGeom>
          <a:ln>
            <a:noFill/>
          </a:ln>
          <a:effectLst>
            <a:softEdge rad="112500"/>
          </a:effectLst>
        </p:spPr>
      </p:pic>
      <p:pic>
        <p:nvPicPr>
          <p:cNvPr id="1033" name="Picture 9" descr="C:\Users\manukyan\Desktop\noravank-monastery-complex.jpg"/>
          <p:cNvPicPr>
            <a:picLocks noChangeAspect="1" noChangeArrowheads="1"/>
          </p:cNvPicPr>
          <p:nvPr/>
        </p:nvPicPr>
        <p:blipFill>
          <a:blip r:embed="rId8" cstate="print"/>
          <a:srcRect/>
          <a:stretch>
            <a:fillRect/>
          </a:stretch>
        </p:blipFill>
        <p:spPr bwMode="auto">
          <a:xfrm>
            <a:off x="117748" y="0"/>
            <a:ext cx="2854052" cy="1974295"/>
          </a:xfrm>
          <a:prstGeom prst="rect">
            <a:avLst/>
          </a:prstGeom>
          <a:ln>
            <a:noFill/>
          </a:ln>
          <a:effectLst>
            <a:softEdge rad="112500"/>
          </a:effectLst>
        </p:spPr>
      </p:pic>
      <p:pic>
        <p:nvPicPr>
          <p:cNvPr id="1034" name="Picture 10" descr="C:\Users\manukyan\Desktop\d678250590eabcf051dbe382cd1361c7_400.jpg"/>
          <p:cNvPicPr>
            <a:picLocks noChangeAspect="1" noChangeArrowheads="1"/>
          </p:cNvPicPr>
          <p:nvPr/>
        </p:nvPicPr>
        <p:blipFill>
          <a:blip r:embed="rId9" cstate="print"/>
          <a:srcRect/>
          <a:stretch>
            <a:fillRect/>
          </a:stretch>
        </p:blipFill>
        <p:spPr bwMode="auto">
          <a:xfrm>
            <a:off x="9190756" y="116632"/>
            <a:ext cx="2833925" cy="1990833"/>
          </a:xfrm>
          <a:prstGeom prst="rect">
            <a:avLst/>
          </a:prstGeom>
          <a:ln>
            <a:noFill/>
          </a:ln>
          <a:effectLst>
            <a:softEdge rad="112500"/>
          </a:effectLst>
        </p:spPr>
      </p:pic>
      <p:sp>
        <p:nvSpPr>
          <p:cNvPr id="19" name="Прямоугольник 18"/>
          <p:cNvSpPr/>
          <p:nvPr/>
        </p:nvSpPr>
        <p:spPr>
          <a:xfrm>
            <a:off x="3070076" y="404664"/>
            <a:ext cx="6092825" cy="646331"/>
          </a:xfrm>
          <a:prstGeom prst="rect">
            <a:avLst/>
          </a:prstGeom>
        </p:spPr>
        <p:txBody>
          <a:bodyPr>
            <a:spAutoFit/>
          </a:bodyPr>
          <a:lstStyle/>
          <a:p>
            <a:pPr algn="ctr"/>
            <a:r>
              <a:rPr lang="en-US" b="1" dirty="0" smtClean="0">
                <a:solidFill>
                  <a:srgbClr val="0070C0"/>
                </a:solidFill>
                <a:latin typeface="Times New Roman" pitchFamily="18" charset="0"/>
                <a:cs typeface="Times New Roman" pitchFamily="18" charset="0"/>
              </a:rPr>
              <a:t>ARMENIA</a:t>
            </a:r>
            <a:r>
              <a:rPr lang="ru-RU" b="1" dirty="0" smtClean="0">
                <a:solidFill>
                  <a:srgbClr val="0070C0"/>
                </a:solidFill>
                <a:latin typeface="Times New Roman" pitchFamily="18" charset="0"/>
                <a:cs typeface="Times New Roman" pitchFamily="18" charset="0"/>
              </a:rPr>
              <a:t> </a:t>
            </a:r>
          </a:p>
          <a:p>
            <a:pPr algn="ctr"/>
            <a:r>
              <a:rPr lang="en-US" b="1" dirty="0" smtClean="0">
                <a:solidFill>
                  <a:srgbClr val="0070C0"/>
                </a:solidFill>
                <a:latin typeface="Times New Roman" pitchFamily="18" charset="0"/>
                <a:cs typeface="Times New Roman" pitchFamily="18" charset="0"/>
              </a:rPr>
              <a:t>The Biblical land of ancient monasteries</a:t>
            </a:r>
            <a:endParaRPr lang="ru-RU" b="1" dirty="0">
              <a:solidFill>
                <a:srgbClr val="0070C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nukyan\Desktop\Лого\Logo_YS.png"/>
          <p:cNvPicPr>
            <a:picLocks noChangeAspect="1" noChangeArrowheads="1"/>
          </p:cNvPicPr>
          <p:nvPr/>
        </p:nvPicPr>
        <p:blipFill>
          <a:blip r:embed="rId2" cstate="print"/>
          <a:srcRect/>
          <a:stretch>
            <a:fillRect/>
          </a:stretch>
        </p:blipFill>
        <p:spPr bwMode="auto">
          <a:xfrm>
            <a:off x="10045370" y="188640"/>
            <a:ext cx="1941713" cy="64807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 y="980728"/>
            <a:ext cx="12188825" cy="5877272"/>
          </a:xfrm>
          <a:prstGeom prst="rect">
            <a:avLst/>
          </a:prstGeom>
          <a:ln>
            <a:noFill/>
          </a:ln>
          <a:effectLst>
            <a:softEdge rad="112500"/>
          </a:effectLst>
        </p:spPr>
      </p:pic>
      <p:sp>
        <p:nvSpPr>
          <p:cNvPr id="8" name="Прямоугольник 7"/>
          <p:cNvSpPr/>
          <p:nvPr/>
        </p:nvSpPr>
        <p:spPr>
          <a:xfrm>
            <a:off x="6166420" y="2636912"/>
            <a:ext cx="5904656" cy="1815882"/>
          </a:xfrm>
          <a:prstGeom prst="rect">
            <a:avLst/>
          </a:prstGeom>
        </p:spPr>
        <p:txBody>
          <a:bodyPr wrap="square">
            <a:spAutoFit/>
          </a:bodyPr>
          <a:lstStyle/>
          <a:p>
            <a:pPr lvl="0" algn="ctr" fontAlgn="base">
              <a:spcBef>
                <a:spcPct val="0"/>
              </a:spcBef>
              <a:spcAft>
                <a:spcPct val="0"/>
              </a:spcAft>
            </a:pPr>
            <a:r>
              <a:rPr lang="en-US" sz="1600" dirty="0" smtClean="0">
                <a:solidFill>
                  <a:schemeClr val="tx2"/>
                </a:solidFill>
                <a:latin typeface="Times New Roman" pitchFamily="18" charset="0"/>
                <a:ea typeface="Calibri" pitchFamily="34" charset="0"/>
                <a:cs typeface="Times New Roman" pitchFamily="18" charset="0"/>
              </a:rPr>
              <a:t>To register in the Buyer’s </a:t>
            </a:r>
            <a:r>
              <a:rPr lang="en-US" sz="1600" dirty="0" err="1" smtClean="0">
                <a:solidFill>
                  <a:schemeClr val="tx2"/>
                </a:solidFill>
                <a:latin typeface="Times New Roman" pitchFamily="18" charset="0"/>
                <a:ea typeface="Calibri" pitchFamily="34" charset="0"/>
                <a:cs typeface="Times New Roman" pitchFamily="18" charset="0"/>
              </a:rPr>
              <a:t>Programme</a:t>
            </a:r>
            <a:r>
              <a:rPr lang="en-US" sz="1600" dirty="0" smtClean="0">
                <a:solidFill>
                  <a:schemeClr val="tx2"/>
                </a:solidFill>
                <a:latin typeface="Times New Roman" pitchFamily="18" charset="0"/>
                <a:ea typeface="Calibri" pitchFamily="34" charset="0"/>
                <a:cs typeface="Times New Roman" pitchFamily="18" charset="0"/>
              </a:rPr>
              <a:t>, please fill in the Buyer’s Form and email it to AJA Central Office by September 30, 2013:</a:t>
            </a:r>
            <a:endParaRPr lang="ru-RU" sz="1600" dirty="0" smtClean="0">
              <a:solidFill>
                <a:schemeClr val="tx2"/>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en-US" sz="1600" u="sng" dirty="0" smtClean="0">
                <a:solidFill>
                  <a:srgbClr val="0070C0"/>
                </a:solidFill>
                <a:latin typeface="Times New Roman" pitchFamily="18" charset="0"/>
                <a:ea typeface="Calibri" pitchFamily="34" charset="0"/>
                <a:cs typeface="Times New Roman" pitchFamily="18" charset="0"/>
              </a:rPr>
              <a:t>office</a:t>
            </a:r>
            <a:r>
              <a:rPr lang="ru-RU" sz="1600" u="sng" dirty="0" smtClean="0">
                <a:solidFill>
                  <a:srgbClr val="0070C0"/>
                </a:solidFill>
                <a:latin typeface="Times New Roman" pitchFamily="18" charset="0"/>
                <a:ea typeface="Calibri" pitchFamily="34" charset="0"/>
                <a:cs typeface="Times New Roman" pitchFamily="18" charset="0"/>
              </a:rPr>
              <a:t>@</a:t>
            </a:r>
            <a:r>
              <a:rPr lang="en-US" sz="1600" u="sng" dirty="0" smtClean="0">
                <a:solidFill>
                  <a:srgbClr val="0070C0"/>
                </a:solidFill>
                <a:latin typeface="Times New Roman" pitchFamily="18" charset="0"/>
                <a:ea typeface="Calibri" pitchFamily="34" charset="0"/>
                <a:cs typeface="Times New Roman" pitchFamily="18" charset="0"/>
              </a:rPr>
              <a:t>ajainternational</a:t>
            </a:r>
            <a:r>
              <a:rPr lang="ru-RU" sz="1600" u="sng" dirty="0" smtClean="0">
                <a:solidFill>
                  <a:srgbClr val="0070C0"/>
                </a:solidFill>
                <a:latin typeface="Times New Roman" pitchFamily="18" charset="0"/>
                <a:ea typeface="Calibri" pitchFamily="34" charset="0"/>
                <a:cs typeface="Times New Roman" pitchFamily="18" charset="0"/>
              </a:rPr>
              <a:t>.</a:t>
            </a:r>
            <a:r>
              <a:rPr lang="en-US" sz="1600" u="sng" dirty="0" smtClean="0">
                <a:solidFill>
                  <a:srgbClr val="0070C0"/>
                </a:solidFill>
                <a:latin typeface="Times New Roman" pitchFamily="18" charset="0"/>
                <a:ea typeface="Calibri" pitchFamily="34" charset="0"/>
                <a:cs typeface="Times New Roman" pitchFamily="18" charset="0"/>
              </a:rPr>
              <a:t>com</a:t>
            </a:r>
            <a:r>
              <a:rPr lang="ru-RU" sz="1600" dirty="0" smtClean="0">
                <a:solidFill>
                  <a:srgbClr val="FF0000"/>
                </a:solidFill>
                <a:latin typeface="Times New Roman" pitchFamily="18" charset="0"/>
                <a:ea typeface="Calibri" pitchFamily="34" charset="0"/>
                <a:cs typeface="Times New Roman" pitchFamily="18" charset="0"/>
              </a:rPr>
              <a:t> </a:t>
            </a:r>
            <a:r>
              <a:rPr lang="en-US" sz="1600" dirty="0" smtClean="0">
                <a:solidFill>
                  <a:schemeClr val="tx2"/>
                </a:solidFill>
                <a:latin typeface="Times New Roman" pitchFamily="18" charset="0"/>
                <a:ea typeface="Calibri" pitchFamily="34" charset="0"/>
                <a:cs typeface="Times New Roman" pitchFamily="18" charset="0"/>
              </a:rPr>
              <a:t>or</a:t>
            </a:r>
            <a:r>
              <a:rPr lang="ru-RU" sz="1600" dirty="0" smtClean="0">
                <a:solidFill>
                  <a:schemeClr val="tx2"/>
                </a:solidFill>
                <a:latin typeface="Times New Roman" pitchFamily="18" charset="0"/>
                <a:ea typeface="Calibri" pitchFamily="34" charset="0"/>
                <a:cs typeface="Times New Roman" pitchFamily="18" charset="0"/>
              </a:rPr>
              <a:t> </a:t>
            </a:r>
            <a:r>
              <a:rPr lang="en-US" sz="1600" u="sng" dirty="0" smtClean="0">
                <a:solidFill>
                  <a:srgbClr val="0070C0"/>
                </a:solidFill>
                <a:latin typeface="Times New Roman" pitchFamily="18" charset="0"/>
                <a:ea typeface="Calibri" pitchFamily="34" charset="0"/>
                <a:cs typeface="Times New Roman" pitchFamily="18" charset="0"/>
              </a:rPr>
              <a:t>ys@ajainternational.com</a:t>
            </a:r>
            <a:endParaRPr lang="ru-RU" sz="1600" dirty="0" smtClean="0">
              <a:solidFill>
                <a:schemeClr val="tx2"/>
              </a:solidFill>
              <a:latin typeface="Times New Roman" pitchFamily="18" charset="0"/>
              <a:cs typeface="Times New Roman" pitchFamily="18" charset="0"/>
            </a:endParaRPr>
          </a:p>
          <a:p>
            <a:pPr lvl="0" algn="ctr" eaLnBrk="0" fontAlgn="base" hangingPunct="0">
              <a:spcBef>
                <a:spcPct val="0"/>
              </a:spcBef>
              <a:spcAft>
                <a:spcPct val="0"/>
              </a:spcAft>
            </a:pPr>
            <a:r>
              <a:rPr lang="en-US" sz="1600" b="1" dirty="0" smtClean="0">
                <a:solidFill>
                  <a:schemeClr val="tx2"/>
                </a:solidFill>
                <a:latin typeface="Times New Roman" pitchFamily="18" charset="0"/>
                <a:ea typeface="Calibri" pitchFamily="34" charset="0"/>
                <a:cs typeface="Times New Roman" pitchFamily="18" charset="0"/>
              </a:rPr>
              <a:t>For additional information, you may reach  </a:t>
            </a:r>
            <a:r>
              <a:rPr lang="en-US" sz="1600" b="1" dirty="0" err="1" smtClean="0">
                <a:solidFill>
                  <a:schemeClr val="tx2"/>
                </a:solidFill>
                <a:latin typeface="Times New Roman" pitchFamily="18" charset="0"/>
                <a:ea typeface="Calibri" pitchFamily="34" charset="0"/>
                <a:cs typeface="Times New Roman" pitchFamily="18" charset="0"/>
              </a:rPr>
              <a:t>Nadezhda</a:t>
            </a:r>
            <a:r>
              <a:rPr lang="en-US" sz="1600" b="1" dirty="0" smtClean="0">
                <a:solidFill>
                  <a:schemeClr val="tx2"/>
                </a:solidFill>
                <a:latin typeface="Times New Roman" pitchFamily="18" charset="0"/>
                <a:ea typeface="Calibri" pitchFamily="34" charset="0"/>
                <a:cs typeface="Times New Roman" pitchFamily="18" charset="0"/>
              </a:rPr>
              <a:t> </a:t>
            </a:r>
            <a:r>
              <a:rPr lang="en-US" sz="1600" b="1" dirty="0" err="1" smtClean="0">
                <a:solidFill>
                  <a:schemeClr val="tx2"/>
                </a:solidFill>
                <a:latin typeface="Times New Roman" pitchFamily="18" charset="0"/>
                <a:ea typeface="Calibri" pitchFamily="34" charset="0"/>
                <a:cs typeface="Times New Roman" pitchFamily="18" charset="0"/>
              </a:rPr>
              <a:t>Mladentseva</a:t>
            </a:r>
            <a:r>
              <a:rPr lang="en-US" sz="1600" b="1" dirty="0" smtClean="0">
                <a:solidFill>
                  <a:schemeClr val="tx2"/>
                </a:solidFill>
                <a:latin typeface="Times New Roman" pitchFamily="18" charset="0"/>
                <a:ea typeface="Calibri" pitchFamily="34" charset="0"/>
                <a:cs typeface="Times New Roman" pitchFamily="18" charset="0"/>
              </a:rPr>
              <a:t> and Maria </a:t>
            </a:r>
            <a:r>
              <a:rPr lang="en-US" sz="1600" b="1" dirty="0" err="1" smtClean="0">
                <a:solidFill>
                  <a:schemeClr val="tx2"/>
                </a:solidFill>
                <a:latin typeface="Times New Roman" pitchFamily="18" charset="0"/>
                <a:ea typeface="Calibri" pitchFamily="34" charset="0"/>
                <a:cs typeface="Times New Roman" pitchFamily="18" charset="0"/>
              </a:rPr>
              <a:t>Ilyina</a:t>
            </a:r>
            <a:r>
              <a:rPr lang="en-US" sz="1600" b="1" dirty="0" smtClean="0">
                <a:solidFill>
                  <a:schemeClr val="tx2"/>
                </a:solidFill>
                <a:latin typeface="Times New Roman" pitchFamily="18" charset="0"/>
                <a:ea typeface="Calibri" pitchFamily="34" charset="0"/>
                <a:cs typeface="Times New Roman" pitchFamily="18" charset="0"/>
              </a:rPr>
              <a:t> directly at :</a:t>
            </a:r>
            <a:r>
              <a:rPr lang="ru-RU" sz="1600" dirty="0" smtClean="0">
                <a:solidFill>
                  <a:schemeClr val="tx2"/>
                </a:solidFill>
                <a:latin typeface="Times New Roman" pitchFamily="18" charset="0"/>
                <a:ea typeface="Calibri" pitchFamily="34" charset="0"/>
                <a:cs typeface="Times New Roman" pitchFamily="18" charset="0"/>
              </a:rPr>
              <a:t/>
            </a:r>
            <a:br>
              <a:rPr lang="ru-RU" sz="1600" dirty="0" smtClean="0">
                <a:solidFill>
                  <a:schemeClr val="tx2"/>
                </a:solidFill>
                <a:latin typeface="Times New Roman" pitchFamily="18" charset="0"/>
                <a:ea typeface="Calibri" pitchFamily="34" charset="0"/>
                <a:cs typeface="Times New Roman" pitchFamily="18" charset="0"/>
              </a:rPr>
            </a:br>
            <a:r>
              <a:rPr lang="en-US" sz="1600" dirty="0" smtClean="0">
                <a:solidFill>
                  <a:schemeClr val="tx2"/>
                </a:solidFill>
                <a:latin typeface="Times New Roman" pitchFamily="18" charset="0"/>
                <a:ea typeface="Calibri" pitchFamily="34" charset="0"/>
                <a:cs typeface="Times New Roman" pitchFamily="18" charset="0"/>
              </a:rPr>
              <a:t>Tel</a:t>
            </a:r>
            <a:r>
              <a:rPr lang="ru-RU" sz="1600" dirty="0" smtClean="0">
                <a:solidFill>
                  <a:schemeClr val="tx2"/>
                </a:solidFill>
                <a:latin typeface="Times New Roman" pitchFamily="18" charset="0"/>
                <a:ea typeface="Calibri" pitchFamily="34" charset="0"/>
                <a:cs typeface="Times New Roman" pitchFamily="18" charset="0"/>
              </a:rPr>
              <a:t>.</a:t>
            </a:r>
            <a:r>
              <a:rPr lang="en-US" sz="1600" dirty="0" smtClean="0">
                <a:solidFill>
                  <a:schemeClr val="tx2"/>
                </a:solidFill>
                <a:latin typeface="Times New Roman" pitchFamily="18" charset="0"/>
                <a:ea typeface="Calibri" pitchFamily="34" charset="0"/>
                <a:cs typeface="Times New Roman" pitchFamily="18" charset="0"/>
              </a:rPr>
              <a:t>:</a:t>
            </a:r>
            <a:r>
              <a:rPr lang="ru-RU" sz="1600" dirty="0" smtClean="0">
                <a:solidFill>
                  <a:schemeClr val="tx2"/>
                </a:solidFill>
                <a:latin typeface="Times New Roman" pitchFamily="18" charset="0"/>
                <a:ea typeface="Calibri" pitchFamily="34" charset="0"/>
                <a:cs typeface="Times New Roman" pitchFamily="18" charset="0"/>
              </a:rPr>
              <a:t>+ 7 (495) 988 77 55 </a:t>
            </a:r>
            <a:r>
              <a:rPr lang="en-US" sz="1600" dirty="0" smtClean="0">
                <a:solidFill>
                  <a:schemeClr val="tx2"/>
                </a:solidFill>
                <a:latin typeface="Times New Roman" pitchFamily="18" charset="0"/>
                <a:ea typeface="Calibri" pitchFamily="34" charset="0"/>
                <a:cs typeface="Times New Roman" pitchFamily="18" charset="0"/>
              </a:rPr>
              <a:t>Mob</a:t>
            </a:r>
            <a:r>
              <a:rPr lang="ru-RU" sz="1600" dirty="0" smtClean="0">
                <a:solidFill>
                  <a:schemeClr val="tx2"/>
                </a:solidFill>
                <a:latin typeface="Times New Roman" pitchFamily="18" charset="0"/>
                <a:ea typeface="Calibri" pitchFamily="34" charset="0"/>
                <a:cs typeface="Times New Roman" pitchFamily="18" charset="0"/>
              </a:rPr>
              <a:t>.</a:t>
            </a:r>
            <a:r>
              <a:rPr lang="en-US" sz="1600" dirty="0" smtClean="0">
                <a:solidFill>
                  <a:schemeClr val="tx2"/>
                </a:solidFill>
                <a:latin typeface="Times New Roman" pitchFamily="18" charset="0"/>
                <a:ea typeface="Calibri" pitchFamily="34" charset="0"/>
                <a:cs typeface="Times New Roman" pitchFamily="18" charset="0"/>
              </a:rPr>
              <a:t> tel.:</a:t>
            </a:r>
            <a:r>
              <a:rPr lang="ru-RU" sz="1600" dirty="0" smtClean="0">
                <a:solidFill>
                  <a:schemeClr val="tx2"/>
                </a:solidFill>
                <a:latin typeface="Times New Roman" pitchFamily="18" charset="0"/>
                <a:ea typeface="Calibri" pitchFamily="34" charset="0"/>
                <a:cs typeface="Times New Roman" pitchFamily="18" charset="0"/>
              </a:rPr>
              <a:t> +7  (915) 463 55 70</a:t>
            </a:r>
            <a:br>
              <a:rPr lang="ru-RU" sz="1600" dirty="0" smtClean="0">
                <a:solidFill>
                  <a:schemeClr val="tx2"/>
                </a:solidFill>
                <a:latin typeface="Times New Roman" pitchFamily="18" charset="0"/>
                <a:ea typeface="Calibri" pitchFamily="34" charset="0"/>
                <a:cs typeface="Times New Roman" pitchFamily="18" charset="0"/>
              </a:rPr>
            </a:br>
            <a:endParaRPr lang="ru-RU" sz="1600" u="sng"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nukyan\Desktop\Лого\Logo_YS.png"/>
          <p:cNvPicPr>
            <a:picLocks noChangeAspect="1" noChangeArrowheads="1"/>
          </p:cNvPicPr>
          <p:nvPr/>
        </p:nvPicPr>
        <p:blipFill>
          <a:blip r:embed="rId2" cstate="print"/>
          <a:srcRect/>
          <a:stretch>
            <a:fillRect/>
          </a:stretch>
        </p:blipFill>
        <p:spPr bwMode="auto">
          <a:xfrm>
            <a:off x="4942284" y="5013176"/>
            <a:ext cx="1643921" cy="548680"/>
          </a:xfrm>
          <a:prstGeom prst="rect">
            <a:avLst/>
          </a:prstGeom>
          <a:noFill/>
        </p:spPr>
      </p:pic>
      <p:pic>
        <p:nvPicPr>
          <p:cNvPr id="2053" name="Picture 5" descr="C:\Users\manukyan\Desktop\5.jpg"/>
          <p:cNvPicPr>
            <a:picLocks noChangeAspect="1" noChangeArrowheads="1"/>
          </p:cNvPicPr>
          <p:nvPr/>
        </p:nvPicPr>
        <p:blipFill>
          <a:blip r:embed="rId3" cstate="print"/>
          <a:srcRect/>
          <a:stretch>
            <a:fillRect/>
          </a:stretch>
        </p:blipFill>
        <p:spPr bwMode="auto">
          <a:xfrm>
            <a:off x="0" y="2132856"/>
            <a:ext cx="12188825" cy="2644663"/>
          </a:xfrm>
          <a:prstGeom prst="rect">
            <a:avLst/>
          </a:prstGeom>
          <a:noFill/>
        </p:spPr>
      </p:pic>
      <p:sp>
        <p:nvSpPr>
          <p:cNvPr id="7" name="Rectangle 4"/>
          <p:cNvSpPr>
            <a:spLocks noChangeArrowheads="1"/>
          </p:cNvSpPr>
          <p:nvPr/>
        </p:nvSpPr>
        <p:spPr bwMode="auto">
          <a:xfrm>
            <a:off x="4222204" y="5445224"/>
            <a:ext cx="302433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rgbClr val="0070C0"/>
                </a:solidFill>
                <a:latin typeface="Times Armenian" pitchFamily="18" charset="0"/>
                <a:ea typeface="Calibri" pitchFamily="34" charset="0"/>
                <a:cs typeface="Times New Roman" pitchFamily="18" charset="0"/>
                <a:hlinkClick r:id="rId4"/>
              </a:rPr>
              <a:t>ys@ajainternational.com</a:t>
            </a:r>
            <a:endParaRPr lang="en-US" sz="1400" b="1" dirty="0" smtClean="0">
              <a:solidFill>
                <a:srgbClr val="0070C0"/>
              </a:solidFill>
              <a:latin typeface="Times Armenian" pitchFamily="18" charset="0"/>
              <a:ea typeface="Calibri" pitchFamily="34" charset="0"/>
              <a:cs typeface="Times New Roman" pitchFamily="18" charset="0"/>
            </a:endParaRPr>
          </a:p>
          <a:p>
            <a:pPr algn="ctr" eaLnBrk="0" fontAlgn="base" hangingPunct="0">
              <a:spcBef>
                <a:spcPct val="0"/>
              </a:spcBef>
              <a:spcAft>
                <a:spcPct val="0"/>
              </a:spcAft>
            </a:pPr>
            <a:r>
              <a:rPr lang="en-US" sz="1400" b="1" dirty="0" smtClean="0">
                <a:solidFill>
                  <a:srgbClr val="002060"/>
                </a:solidFill>
                <a:latin typeface="Times Armenian" pitchFamily="18" charset="0"/>
                <a:ea typeface="Calibri" pitchFamily="34" charset="0"/>
                <a:cs typeface="Times New Roman" pitchFamily="18" charset="0"/>
              </a:rPr>
              <a:t>+7(</a:t>
            </a:r>
            <a:r>
              <a:rPr lang="ru-RU" sz="1400" b="1" dirty="0" smtClean="0">
                <a:solidFill>
                  <a:srgbClr val="002060"/>
                </a:solidFill>
                <a:latin typeface="Times Armenian" pitchFamily="18" charset="0"/>
                <a:ea typeface="Calibri" pitchFamily="34" charset="0"/>
                <a:cs typeface="Times New Roman" pitchFamily="18" charset="0"/>
              </a:rPr>
              <a:t>495</a:t>
            </a:r>
            <a:r>
              <a:rPr lang="en-US" sz="1400" b="1" dirty="0" smtClean="0">
                <a:solidFill>
                  <a:srgbClr val="002060"/>
                </a:solidFill>
                <a:latin typeface="Times Armenian" pitchFamily="18" charset="0"/>
                <a:ea typeface="Calibri" pitchFamily="34" charset="0"/>
                <a:cs typeface="Times New Roman" pitchFamily="18" charset="0"/>
              </a:rPr>
              <a:t>) </a:t>
            </a:r>
            <a:r>
              <a:rPr lang="ru-RU" sz="1400" b="1" dirty="0" smtClean="0">
                <a:solidFill>
                  <a:srgbClr val="002060"/>
                </a:solidFill>
                <a:latin typeface="Times Armenian" pitchFamily="18" charset="0"/>
                <a:ea typeface="Calibri" pitchFamily="34" charset="0"/>
                <a:cs typeface="Times New Roman" pitchFamily="18" charset="0"/>
              </a:rPr>
              <a:t>988</a:t>
            </a:r>
            <a:r>
              <a:rPr lang="en-US" sz="1400" b="1" dirty="0" smtClean="0">
                <a:solidFill>
                  <a:srgbClr val="002060"/>
                </a:solidFill>
                <a:latin typeface="Times Armenian" pitchFamily="18" charset="0"/>
                <a:ea typeface="Calibri" pitchFamily="34" charset="0"/>
                <a:cs typeface="Times New Roman" pitchFamily="18" charset="0"/>
              </a:rPr>
              <a:t> </a:t>
            </a:r>
            <a:r>
              <a:rPr lang="ru-RU" sz="1400" b="1" dirty="0" smtClean="0">
                <a:solidFill>
                  <a:srgbClr val="002060"/>
                </a:solidFill>
                <a:latin typeface="Times Armenian" pitchFamily="18" charset="0"/>
                <a:ea typeface="Calibri" pitchFamily="34" charset="0"/>
                <a:cs typeface="Times New Roman" pitchFamily="18" charset="0"/>
              </a:rPr>
              <a:t>77</a:t>
            </a:r>
            <a:r>
              <a:rPr lang="en-US" sz="1400" b="1" dirty="0" smtClean="0">
                <a:solidFill>
                  <a:srgbClr val="002060"/>
                </a:solidFill>
                <a:latin typeface="Times Armenian" pitchFamily="18" charset="0"/>
                <a:ea typeface="Calibri" pitchFamily="34" charset="0"/>
                <a:cs typeface="Times New Roman" pitchFamily="18" charset="0"/>
              </a:rPr>
              <a:t> </a:t>
            </a:r>
            <a:r>
              <a:rPr lang="ru-RU" sz="1400" b="1" dirty="0" smtClean="0">
                <a:solidFill>
                  <a:srgbClr val="002060"/>
                </a:solidFill>
                <a:latin typeface="Times Armenian" pitchFamily="18" charset="0"/>
                <a:ea typeface="Calibri" pitchFamily="34" charset="0"/>
                <a:cs typeface="Times New Roman" pitchFamily="18" charset="0"/>
              </a:rPr>
              <a:t>55</a:t>
            </a:r>
            <a:r>
              <a:rPr lang="en-US" sz="1400" b="1" dirty="0" smtClean="0">
                <a:solidFill>
                  <a:srgbClr val="002060"/>
                </a:solidFill>
                <a:latin typeface="Times Armenian" pitchFamily="18" charset="0"/>
                <a:ea typeface="Calibri" pitchFamily="34" charset="0"/>
                <a:cs typeface="Times New Roman" pitchFamily="18" charset="0"/>
              </a:rPr>
              <a:t> </a:t>
            </a:r>
            <a:endParaRPr kumimoji="0" lang="ru-RU" sz="1400" b="1" i="0" u="none" strike="noStrike" cap="none" normalizeH="0" baseline="0" dirty="0" smtClean="0">
              <a:ln>
                <a:noFill/>
              </a:ln>
              <a:solidFill>
                <a:srgbClr val="002060"/>
              </a:solidFill>
              <a:effectLst/>
              <a:latin typeface="Times Armeni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Times Armenian" pitchFamily="18" charset="0"/>
                <a:ea typeface="Calibri" pitchFamily="34" charset="0"/>
                <a:cs typeface="Times New Roman" pitchFamily="18" charset="0"/>
              </a:rPr>
              <a:t>+7(915) 463 55 70 </a:t>
            </a:r>
            <a:endParaRPr kumimoji="0" lang="en-US" sz="1400" b="1" i="0" u="none" strike="noStrike" cap="none" normalizeH="0" baseline="0" dirty="0" smtClean="0">
              <a:ln>
                <a:noFill/>
              </a:ln>
              <a:solidFill>
                <a:srgbClr val="002060"/>
              </a:solidFill>
              <a:effectLst/>
              <a:latin typeface="Times Armenian" pitchFamily="18" charset="0"/>
              <a:cs typeface="Arial" pitchFamily="34" charset="0"/>
            </a:endParaRPr>
          </a:p>
        </p:txBody>
      </p:sp>
      <p:sp>
        <p:nvSpPr>
          <p:cNvPr id="10" name="Прямоугольник 9"/>
          <p:cNvSpPr/>
          <p:nvPr/>
        </p:nvSpPr>
        <p:spPr>
          <a:xfrm>
            <a:off x="2714300" y="1196752"/>
            <a:ext cx="7353295" cy="369332"/>
          </a:xfrm>
          <a:prstGeom prst="rect">
            <a:avLst/>
          </a:prstGeom>
        </p:spPr>
        <p:txBody>
          <a:bodyPr wrap="none">
            <a:spAutoFit/>
          </a:bodyPr>
          <a:lstStyle/>
          <a:p>
            <a:pPr algn="ctr"/>
            <a:r>
              <a:rPr lang="en-US" b="1" dirty="0" smtClean="0">
                <a:solidFill>
                  <a:schemeClr val="accent2">
                    <a:lumMod val="50000"/>
                  </a:schemeClr>
                </a:solidFill>
                <a:latin typeface="Times New Roman" pitchFamily="18" charset="0"/>
                <a:cs typeface="Times New Roman" pitchFamily="18" charset="0"/>
              </a:rPr>
              <a:t>YEREVAN SHOW – YOUR INTERNATIONAL BUSINESS PARTNER </a:t>
            </a:r>
            <a:r>
              <a:rPr lang="ru-RU" b="1" dirty="0" smtClean="0">
                <a:solidFill>
                  <a:schemeClr val="accent2">
                    <a:lumMod val="50000"/>
                  </a:schemeClr>
                </a:solidFill>
                <a:latin typeface="Times New Roman" pitchFamily="18" charset="0"/>
                <a:cs typeface="Times New Roman" pitchFamily="18" charset="0"/>
              </a:rPr>
              <a:t> </a:t>
            </a:r>
            <a:endParaRPr lang="ru-RU" b="1" dirty="0">
              <a:solidFill>
                <a:schemeClr val="accent2">
                  <a:lumMod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nukyan\Desktop\Лого\yerevan_show_2013_catalog-3.jpg"/>
          <p:cNvPicPr>
            <a:picLocks noChangeAspect="1" noChangeArrowheads="1"/>
          </p:cNvPicPr>
          <p:nvPr/>
        </p:nvPicPr>
        <p:blipFill>
          <a:blip r:embed="rId2" cstate="print"/>
          <a:srcRect/>
          <a:stretch>
            <a:fillRect/>
          </a:stretch>
        </p:blipFill>
        <p:spPr bwMode="auto">
          <a:xfrm>
            <a:off x="-1" y="0"/>
            <a:ext cx="12188825" cy="6858000"/>
          </a:xfrm>
          <a:prstGeom prst="rect">
            <a:avLst/>
          </a:prstGeom>
          <a:noFill/>
        </p:spPr>
      </p:pic>
      <p:sp>
        <p:nvSpPr>
          <p:cNvPr id="5" name="Заголовок 1"/>
          <p:cNvSpPr txBox="1">
            <a:spLocks/>
          </p:cNvSpPr>
          <p:nvPr/>
        </p:nvSpPr>
        <p:spPr>
          <a:xfrm>
            <a:off x="4210046" y="231010"/>
            <a:ext cx="4084710" cy="47545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smtClean="0">
                <a:ln>
                  <a:noFill/>
                </a:ln>
                <a:solidFill>
                  <a:srgbClr val="002060"/>
                </a:solidFill>
                <a:effectLst/>
                <a:uLnTx/>
                <a:uFillTx/>
                <a:latin typeface="Times New Roman" pitchFamily="18" charset="0"/>
                <a:ea typeface="+mj-ea"/>
                <a:cs typeface="Times New Roman" pitchFamily="18" charset="0"/>
              </a:rPr>
              <a:t>Main parts</a:t>
            </a:r>
            <a:endParaRPr kumimoji="0" lang="ru-RU"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6" name="Прямоугольник 5"/>
          <p:cNvSpPr/>
          <p:nvPr/>
        </p:nvSpPr>
        <p:spPr>
          <a:xfrm>
            <a:off x="2277988" y="764704"/>
            <a:ext cx="7776864" cy="2554545"/>
          </a:xfrm>
          <a:prstGeom prst="rect">
            <a:avLst/>
          </a:prstGeom>
        </p:spPr>
        <p:txBody>
          <a:bodyPr wrap="square">
            <a:spAutoFit/>
          </a:bodyPr>
          <a:lstStyle/>
          <a:p>
            <a:pPr marL="457200" indent="-457200">
              <a:buAutoNum type="arabicPeriod"/>
            </a:pPr>
            <a:r>
              <a:rPr lang="en-US" sz="2000" b="1" dirty="0" smtClean="0">
                <a:solidFill>
                  <a:srgbClr val="002060"/>
                </a:solidFill>
                <a:latin typeface="Times New Roman" pitchFamily="18" charset="0"/>
                <a:cs typeface="Times New Roman" pitchFamily="18" charset="0"/>
              </a:rPr>
              <a:t>About Yerevan Show</a:t>
            </a:r>
          </a:p>
          <a:p>
            <a:pPr>
              <a:buNone/>
            </a:pPr>
            <a:endParaRPr lang="ru-RU" sz="2000" b="1" dirty="0" smtClean="0">
              <a:solidFill>
                <a:srgbClr val="0070C0"/>
              </a:solidFill>
              <a:latin typeface="Times New Roman" pitchFamily="18" charset="0"/>
              <a:cs typeface="Times New Roman" pitchFamily="18" charset="0"/>
            </a:endParaRPr>
          </a:p>
          <a:p>
            <a:pPr>
              <a:buNone/>
            </a:pPr>
            <a:r>
              <a:rPr lang="ru-RU" sz="2000" b="1" u="sng" dirty="0" smtClean="0">
                <a:solidFill>
                  <a:srgbClr val="002060"/>
                </a:solidFill>
                <a:latin typeface="Times New Roman" pitchFamily="18" charset="0"/>
                <a:cs typeface="Times New Roman" pitchFamily="18" charset="0"/>
              </a:rPr>
              <a:t>2. </a:t>
            </a:r>
            <a:r>
              <a:rPr lang="en-US" sz="2000" b="1" u="sng" dirty="0" smtClean="0">
                <a:solidFill>
                  <a:srgbClr val="002060"/>
                </a:solidFill>
                <a:latin typeface="Times New Roman" pitchFamily="18" charset="0"/>
                <a:cs typeface="Times New Roman" pitchFamily="18" charset="0"/>
              </a:rPr>
              <a:t>   Buyer’s </a:t>
            </a:r>
            <a:r>
              <a:rPr lang="en-US" sz="2000" b="1" u="sng" dirty="0" err="1" smtClean="0">
                <a:solidFill>
                  <a:srgbClr val="002060"/>
                </a:solidFill>
                <a:latin typeface="Times New Roman" pitchFamily="18" charset="0"/>
                <a:cs typeface="Times New Roman" pitchFamily="18" charset="0"/>
              </a:rPr>
              <a:t>Programme</a:t>
            </a:r>
            <a:endParaRPr lang="en-US" sz="2000" b="1" u="sng" dirty="0" smtClean="0">
              <a:solidFill>
                <a:srgbClr val="002060"/>
              </a:solidFill>
              <a:latin typeface="Times New Roman" pitchFamily="18" charset="0"/>
              <a:cs typeface="Times New Roman" pitchFamily="18" charset="0"/>
            </a:endParaRPr>
          </a:p>
          <a:p>
            <a:pPr>
              <a:buNone/>
            </a:pPr>
            <a:endParaRPr lang="ru-RU" sz="2000" b="1" dirty="0" smtClean="0">
              <a:solidFill>
                <a:srgbClr val="0070C0"/>
              </a:solidFill>
              <a:latin typeface="Times New Roman" pitchFamily="18" charset="0"/>
              <a:cs typeface="Times New Roman" pitchFamily="18" charset="0"/>
            </a:endParaRPr>
          </a:p>
          <a:p>
            <a:pPr marL="457200" indent="-457200">
              <a:buAutoNum type="arabicPeriod" startAt="3"/>
            </a:pPr>
            <a:r>
              <a:rPr lang="en-US" sz="2000" b="1" dirty="0" smtClean="0">
                <a:solidFill>
                  <a:srgbClr val="002060"/>
                </a:solidFill>
                <a:latin typeface="Times New Roman" pitchFamily="18" charset="0"/>
                <a:cs typeface="Times New Roman" pitchFamily="18" charset="0"/>
              </a:rPr>
              <a:t>Services</a:t>
            </a:r>
            <a:endParaRPr lang="ru-RU" sz="2000" b="1" dirty="0" smtClean="0">
              <a:solidFill>
                <a:srgbClr val="002060"/>
              </a:solidFill>
              <a:latin typeface="Times New Roman" pitchFamily="18" charset="0"/>
              <a:cs typeface="Times New Roman" pitchFamily="18" charset="0"/>
            </a:endParaRPr>
          </a:p>
          <a:p>
            <a:pPr>
              <a:buNone/>
            </a:pPr>
            <a:endParaRPr lang="ru-RU" sz="2000" b="1" dirty="0" smtClean="0">
              <a:solidFill>
                <a:srgbClr val="002060"/>
              </a:solidFill>
              <a:latin typeface="Times New Roman" pitchFamily="18" charset="0"/>
              <a:cs typeface="Times New Roman" pitchFamily="18" charset="0"/>
            </a:endParaRPr>
          </a:p>
          <a:p>
            <a:r>
              <a:rPr lang="ru-RU" sz="2000" b="1" dirty="0" smtClean="0">
                <a:solidFill>
                  <a:srgbClr val="002060"/>
                </a:solidFill>
                <a:latin typeface="Times New Roman" pitchFamily="18" charset="0"/>
                <a:cs typeface="Times New Roman" pitchFamily="18" charset="0"/>
                <a:hlinkClick r:id="rId3" action="ppaction://hlinksldjump"/>
              </a:rPr>
              <a:t>4. </a:t>
            </a:r>
            <a:r>
              <a:rPr lang="en-US" sz="2000" b="1" dirty="0" smtClean="0">
                <a:solidFill>
                  <a:srgbClr val="002060"/>
                </a:solidFill>
                <a:latin typeface="Times New Roman" pitchFamily="18" charset="0"/>
                <a:cs typeface="Times New Roman" pitchFamily="18" charset="0"/>
                <a:hlinkClick r:id="rId3" action="ppaction://hlinksldjump"/>
              </a:rPr>
              <a:t> </a:t>
            </a:r>
            <a:r>
              <a:rPr lang="en-US" sz="2000" b="1" dirty="0" smtClean="0">
                <a:solidFill>
                  <a:srgbClr val="002060"/>
                </a:solidFill>
                <a:latin typeface="Times New Roman" pitchFamily="18" charset="0"/>
                <a:cs typeface="Times New Roman" pitchFamily="18" charset="0"/>
                <a:hlinkClick r:id="rId3" action="ppaction://hlinksldjump"/>
              </a:rPr>
              <a:t>Top </a:t>
            </a:r>
            <a:r>
              <a:rPr lang="en-US" sz="2000" b="1" dirty="0" smtClean="0">
                <a:solidFill>
                  <a:srgbClr val="002060"/>
                </a:solidFill>
                <a:latin typeface="Times New Roman" pitchFamily="18" charset="0"/>
                <a:cs typeface="Times New Roman" pitchFamily="18" charset="0"/>
                <a:hlinkClick r:id="rId3" action="ppaction://hlinksldjump"/>
              </a:rPr>
              <a:t>Reasons to Participate  in Yerevan Show</a:t>
            </a:r>
            <a:r>
              <a:rPr lang="ru-RU" sz="2000" b="1" dirty="0" smtClean="0">
                <a:solidFill>
                  <a:srgbClr val="002060"/>
                </a:solidFill>
                <a:latin typeface="Times New Roman" pitchFamily="18" charset="0"/>
                <a:cs typeface="Times New Roman" pitchFamily="18" charset="0"/>
                <a:hlinkClick r:id="rId3" action="ppaction://hlinksldjump"/>
              </a:rPr>
              <a:t>  </a:t>
            </a:r>
            <a:r>
              <a:rPr lang="en-US" sz="2000" b="1" dirty="0" smtClean="0">
                <a:solidFill>
                  <a:srgbClr val="002060"/>
                </a:solidFill>
                <a:latin typeface="Times New Roman" pitchFamily="18" charset="0"/>
                <a:cs typeface="Times New Roman" pitchFamily="18" charset="0"/>
                <a:hlinkClick r:id="rId3" action="ppaction://hlinksldjump"/>
              </a:rPr>
              <a:t> </a:t>
            </a:r>
            <a:endParaRPr lang="ru-RU" sz="2000" b="1" dirty="0" smtClean="0">
              <a:solidFill>
                <a:srgbClr val="002060"/>
              </a:solidFill>
              <a:latin typeface="Times New Roman" pitchFamily="18" charset="0"/>
              <a:cs typeface="Times New Roman" pitchFamily="18" charset="0"/>
            </a:endParaRPr>
          </a:p>
          <a:p>
            <a:pPr>
              <a:buNone/>
            </a:pPr>
            <a:endParaRPr lang="ru-RU" sz="20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8108" y="764704"/>
            <a:ext cx="4876798" cy="763488"/>
          </a:xfrm>
        </p:spPr>
        <p:txBody>
          <a:bodyPr>
            <a:normAutofit fontScale="90000"/>
          </a:bodyPr>
          <a:lstStyle/>
          <a:p>
            <a:pPr algn="ctr" defTabSz="914400">
              <a:lnSpc>
                <a:spcPct val="90000"/>
              </a:lnSpc>
              <a:spcBef>
                <a:spcPts val="0"/>
              </a:spcBef>
              <a:buNone/>
            </a:pPr>
            <a:r>
              <a:rPr lang="en-US" sz="2800" b="1" i="0" cap="none" baseline="0" dirty="0" smtClean="0">
                <a:solidFill>
                  <a:srgbClr val="002060"/>
                </a:solidFill>
                <a:latin typeface="Times New Roman" pitchFamily="18" charset="0"/>
                <a:cs typeface="Times New Roman" pitchFamily="18" charset="0"/>
              </a:rPr>
              <a:t>About Yerevan Show</a:t>
            </a:r>
            <a:br>
              <a:rPr lang="en-US" sz="2800" b="1" i="0" cap="none" baseline="0" dirty="0" smtClean="0">
                <a:solidFill>
                  <a:srgbClr val="002060"/>
                </a:solidFill>
                <a:latin typeface="Times New Roman" pitchFamily="18" charset="0"/>
                <a:cs typeface="Times New Roman" pitchFamily="18" charset="0"/>
              </a:rPr>
            </a:br>
            <a:r>
              <a:rPr lang="en-US" sz="2800" b="1" i="0" cap="none" dirty="0" smtClean="0">
                <a:solidFill>
                  <a:srgbClr val="002060"/>
                </a:solidFill>
                <a:latin typeface="Times New Roman" pitchFamily="18" charset="0"/>
                <a:cs typeface="Times New Roman" pitchFamily="18" charset="0"/>
              </a:rPr>
              <a:t> </a:t>
            </a:r>
            <a:endParaRPr lang="ru-RU" sz="2800" b="1" i="0" cap="none" baseline="0" dirty="0">
              <a:solidFill>
                <a:srgbClr val="002060"/>
              </a:solidFill>
              <a:latin typeface="Times New Roman" pitchFamily="18" charset="0"/>
              <a:cs typeface="Times New Roman" pitchFamily="18" charset="0"/>
            </a:endParaRPr>
          </a:p>
        </p:txBody>
      </p:sp>
      <p:sp>
        <p:nvSpPr>
          <p:cNvPr id="4" name="Содержимое 3"/>
          <p:cNvSpPr>
            <a:spLocks noGrp="1"/>
          </p:cNvSpPr>
          <p:nvPr>
            <p:ph idx="1"/>
          </p:nvPr>
        </p:nvSpPr>
        <p:spPr>
          <a:xfrm>
            <a:off x="405780" y="1772816"/>
            <a:ext cx="11665296" cy="5389240"/>
          </a:xfrm>
        </p:spPr>
        <p:txBody>
          <a:bodyPr>
            <a:normAutofit lnSpcReduction="10000"/>
          </a:bodyPr>
          <a:lstStyle/>
          <a:p>
            <a:pPr algn="just">
              <a:buNone/>
            </a:pPr>
            <a:r>
              <a:rPr lang="en-US" b="1" dirty="0" smtClean="0">
                <a:solidFill>
                  <a:schemeClr val="tx2"/>
                </a:solidFill>
                <a:latin typeface="Times New Roman" pitchFamily="18" charset="0"/>
                <a:cs typeface="Times New Roman" pitchFamily="18" charset="0"/>
              </a:rPr>
              <a:t>The 3</a:t>
            </a:r>
            <a:r>
              <a:rPr lang="en-US" b="1" baseline="30000" dirty="0" smtClean="0">
                <a:solidFill>
                  <a:schemeClr val="tx2"/>
                </a:solidFill>
                <a:latin typeface="Times New Roman" pitchFamily="18" charset="0"/>
                <a:cs typeface="Times New Roman" pitchFamily="18" charset="0"/>
              </a:rPr>
              <a:t>rd</a:t>
            </a:r>
            <a:r>
              <a:rPr lang="en-US" b="1" dirty="0" smtClean="0">
                <a:solidFill>
                  <a:schemeClr val="tx2"/>
                </a:solidFill>
                <a:latin typeface="Times New Roman" pitchFamily="18" charset="0"/>
                <a:cs typeface="Times New Roman" pitchFamily="18" charset="0"/>
              </a:rPr>
              <a:t> International Jewelry Expo Yerevan Show will be held in the Karen Demirchyan Sports &amp; Opera Complex, from October</a:t>
            </a:r>
            <a:r>
              <a:rPr lang="ru-RU" b="1" dirty="0" smtClean="0">
                <a:solidFill>
                  <a:schemeClr val="tx2"/>
                </a:solidFill>
                <a:latin typeface="Times New Roman" pitchFamily="18" charset="0"/>
                <a:cs typeface="Times New Roman" pitchFamily="18" charset="0"/>
              </a:rPr>
              <a:t> 28</a:t>
            </a:r>
            <a:r>
              <a:rPr lang="en-US" b="1" dirty="0" smtClean="0">
                <a:solidFill>
                  <a:schemeClr val="tx2"/>
                </a:solidFill>
                <a:latin typeface="Times New Roman" pitchFamily="18" charset="0"/>
                <a:cs typeface="Times New Roman" pitchFamily="18" charset="0"/>
              </a:rPr>
              <a:t>-30, 2013. Yerevan Show is organized by the Armenian Jewellers Association (AJA) in close cooperation with the Government of the Republic of Armenia, World </a:t>
            </a:r>
            <a:r>
              <a:rPr lang="en-US" b="1" dirty="0" err="1" smtClean="0">
                <a:solidFill>
                  <a:schemeClr val="tx2"/>
                </a:solidFill>
                <a:latin typeface="Times New Roman" pitchFamily="18" charset="0"/>
                <a:cs typeface="Times New Roman" pitchFamily="18" charset="0"/>
              </a:rPr>
              <a:t>Jewellery</a:t>
            </a:r>
            <a:r>
              <a:rPr lang="en-US" b="1" dirty="0" smtClean="0">
                <a:solidFill>
                  <a:schemeClr val="tx2"/>
                </a:solidFill>
                <a:latin typeface="Times New Roman" pitchFamily="18" charset="0"/>
                <a:cs typeface="Times New Roman" pitchFamily="18" charset="0"/>
              </a:rPr>
              <a:t> Confederation (CIBJO)</a:t>
            </a:r>
            <a:r>
              <a:rPr lang="en-US" b="1" dirty="0">
                <a:solidFill>
                  <a:schemeClr val="tx2"/>
                </a:solidFill>
                <a:latin typeface="Times New Roman" pitchFamily="18" charset="0"/>
                <a:cs typeface="Times New Roman" pitchFamily="18" charset="0"/>
              </a:rPr>
              <a:t> </a:t>
            </a:r>
            <a:r>
              <a:rPr lang="en-US" b="1" dirty="0" smtClean="0">
                <a:solidFill>
                  <a:schemeClr val="tx2"/>
                </a:solidFill>
                <a:latin typeface="Times New Roman" pitchFamily="18" charset="0"/>
                <a:cs typeface="Times New Roman" pitchFamily="18" charset="0"/>
              </a:rPr>
              <a:t>and VICENZAORO – one of the world’s largest jewelry exhibitions.</a:t>
            </a:r>
            <a:endParaRPr lang="ru-RU" b="1" dirty="0" smtClean="0">
              <a:solidFill>
                <a:schemeClr val="tx2"/>
              </a:solidFill>
              <a:latin typeface="Times New Roman" pitchFamily="18" charset="0"/>
              <a:cs typeface="Times New Roman" pitchFamily="18" charset="0"/>
            </a:endParaRPr>
          </a:p>
          <a:p>
            <a:pPr algn="just">
              <a:buNone/>
            </a:pPr>
            <a:r>
              <a:rPr lang="en-US" b="1" dirty="0" smtClean="0">
                <a:solidFill>
                  <a:schemeClr val="tx2"/>
                </a:solidFill>
                <a:latin typeface="Times New Roman" pitchFamily="18" charset="0"/>
                <a:cs typeface="Times New Roman" pitchFamily="18" charset="0"/>
              </a:rPr>
              <a:t>By gathering manufacturers, wholesalers, buyers, specialists, potential partners and contractors, Yerevan Show has become a universal, multi-purpose platform for the jewelry </a:t>
            </a:r>
            <a:r>
              <a:rPr lang="en-US" b="1" dirty="0" smtClean="0">
                <a:solidFill>
                  <a:schemeClr val="tx2"/>
                </a:solidFill>
                <a:latin typeface="Times New Roman" pitchFamily="18" charset="0"/>
                <a:cs typeface="Times New Roman" pitchFamily="18" charset="0"/>
              </a:rPr>
              <a:t>industry.</a:t>
            </a:r>
            <a:endParaRPr lang="ru-RU" b="1" dirty="0" smtClean="0">
              <a:solidFill>
                <a:schemeClr val="tx2"/>
              </a:solidFill>
              <a:latin typeface="Times New Roman" pitchFamily="18" charset="0"/>
              <a:cs typeface="Times New Roman" pitchFamily="18" charset="0"/>
            </a:endParaRPr>
          </a:p>
          <a:p>
            <a:pPr algn="just">
              <a:buNone/>
            </a:pPr>
            <a:r>
              <a:rPr lang="en-US" b="1" dirty="0" smtClean="0">
                <a:solidFill>
                  <a:schemeClr val="tx2"/>
                </a:solidFill>
                <a:latin typeface="Times New Roman" pitchFamily="18" charset="0"/>
                <a:cs typeface="Times New Roman" pitchFamily="18" charset="0"/>
              </a:rPr>
              <a:t> Yerevan Show also serves as a venue for modern and unique jewelry to be displayed, and offers both buyers and exhibitors the opportunity to acquaint themselves with jewelry markets from different regions.</a:t>
            </a: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r>
              <a:rPr lang="ru-RU" dirty="0" smtClean="0">
                <a:solidFill>
                  <a:schemeClr val="tx2"/>
                </a:solidFill>
                <a:latin typeface="Times New Roman" pitchFamily="18" charset="0"/>
                <a:cs typeface="Times New Roman" pitchFamily="18" charset="0"/>
              </a:rPr>
              <a:t> </a:t>
            </a:r>
            <a:endParaRPr lang="en-US" dirty="0" smtClean="0">
              <a:solidFill>
                <a:schemeClr val="tx2"/>
              </a:solidFill>
              <a:latin typeface="Times New Roman" pitchFamily="18" charset="0"/>
              <a:cs typeface="Times New Roman" pitchFamily="18" charset="0"/>
            </a:endParaRPr>
          </a:p>
          <a:p>
            <a:pPr algn="just">
              <a:buNone/>
            </a:pPr>
            <a:endParaRPr lang="en-US" dirty="0" smtClean="0">
              <a:solidFill>
                <a:schemeClr val="tx2"/>
              </a:solidFill>
              <a:latin typeface="Times New Roman" pitchFamily="18" charset="0"/>
              <a:cs typeface="Times New Roman" pitchFamily="18" charset="0"/>
            </a:endParaRPr>
          </a:p>
          <a:p>
            <a:pPr algn="just">
              <a:buNone/>
            </a:pPr>
            <a:endParaRPr lang="en-US" dirty="0" smtClean="0">
              <a:solidFill>
                <a:schemeClr val="tx2"/>
              </a:solidFill>
              <a:latin typeface="Times New Roman" pitchFamily="18" charset="0"/>
              <a:cs typeface="Times New Roman" pitchFamily="18" charset="0"/>
            </a:endParaRPr>
          </a:p>
          <a:p>
            <a:pPr algn="just">
              <a:buNone/>
            </a:pPr>
            <a:endParaRPr lang="en-US"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a:latin typeface="Times New Roman" pitchFamily="18" charset="0"/>
              <a:cs typeface="Times New Roman" pitchFamily="18" charset="0"/>
            </a:endParaRPr>
          </a:p>
        </p:txBody>
      </p:sp>
      <p:pic>
        <p:nvPicPr>
          <p:cNvPr id="5" name="Picture 3" descr="C:\Users\manukyan\Desktop\Лого\Logo_YS.png"/>
          <p:cNvPicPr>
            <a:picLocks noChangeAspect="1" noChangeArrowheads="1"/>
          </p:cNvPicPr>
          <p:nvPr/>
        </p:nvPicPr>
        <p:blipFill>
          <a:blip r:embed="rId2" cstate="print"/>
          <a:srcRect/>
          <a:stretch>
            <a:fillRect/>
          </a:stretch>
        </p:blipFill>
        <p:spPr bwMode="auto">
          <a:xfrm>
            <a:off x="10045092" y="116632"/>
            <a:ext cx="1941713" cy="648072"/>
          </a:xfrm>
          <a:prstGeom prst="rect">
            <a:avLst/>
          </a:prstGeom>
          <a:noFill/>
        </p:spPr>
      </p:pic>
    </p:spTree>
    <p:extLst>
      <p:ext uri="{BB962C8B-B14F-4D97-AF65-F5344CB8AC3E}">
        <p14:creationId xmlns:p14="http://schemas.microsoft.com/office/powerpoint/2010/main" val="25426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nukyan\Desktop\yerevan_show_2013.jpg"/>
          <p:cNvPicPr>
            <a:picLocks noChangeAspect="1" noChangeArrowheads="1"/>
          </p:cNvPicPr>
          <p:nvPr/>
        </p:nvPicPr>
        <p:blipFill>
          <a:blip r:embed="rId2" cstate="print"/>
          <a:srcRect/>
          <a:stretch>
            <a:fillRect/>
          </a:stretch>
        </p:blipFill>
        <p:spPr bwMode="auto">
          <a:xfrm>
            <a:off x="333772" y="969271"/>
            <a:ext cx="4824536" cy="5055464"/>
          </a:xfrm>
          <a:prstGeom prst="rect">
            <a:avLst/>
          </a:prstGeom>
          <a:ln>
            <a:noFill/>
          </a:ln>
          <a:effectLst>
            <a:softEdge rad="112500"/>
          </a:effectLst>
        </p:spPr>
      </p:pic>
      <p:sp>
        <p:nvSpPr>
          <p:cNvPr id="5" name="Содержимое 2"/>
          <p:cNvSpPr>
            <a:spLocks noGrp="1"/>
          </p:cNvSpPr>
          <p:nvPr>
            <p:ph idx="1"/>
          </p:nvPr>
        </p:nvSpPr>
        <p:spPr>
          <a:xfrm>
            <a:off x="5086300" y="1700808"/>
            <a:ext cx="6912768" cy="3960440"/>
          </a:xfrm>
        </p:spPr>
        <p:txBody>
          <a:bodyPr>
            <a:normAutofit/>
          </a:bodyPr>
          <a:lstStyle/>
          <a:p>
            <a:pPr algn="just">
              <a:buNone/>
            </a:pPr>
            <a:r>
              <a:rPr lang="en-US" sz="2000" b="1" dirty="0" smtClean="0">
                <a:solidFill>
                  <a:schemeClr val="accent2">
                    <a:lumMod val="50000"/>
                  </a:schemeClr>
                </a:solidFill>
                <a:latin typeface="Times New Roman" pitchFamily="18" charset="0"/>
                <a:cs typeface="Times New Roman" pitchFamily="18" charset="0"/>
              </a:rPr>
              <a:t>From an industry business aspect, Yerevan Show</a:t>
            </a:r>
            <a:r>
              <a:rPr lang="ru-RU" sz="2000" b="1" dirty="0" smtClean="0">
                <a:solidFill>
                  <a:schemeClr val="accent2">
                    <a:lumMod val="50000"/>
                  </a:schemeClr>
                </a:solidFill>
                <a:latin typeface="Times New Roman" pitchFamily="18" charset="0"/>
                <a:cs typeface="Times New Roman" pitchFamily="18" charset="0"/>
              </a:rPr>
              <a:t> </a:t>
            </a:r>
            <a:r>
              <a:rPr lang="en-US" sz="2000" b="1" dirty="0" smtClean="0">
                <a:solidFill>
                  <a:schemeClr val="accent2">
                    <a:lumMod val="50000"/>
                  </a:schemeClr>
                </a:solidFill>
                <a:latin typeface="Times New Roman" pitchFamily="18" charset="0"/>
                <a:cs typeface="Times New Roman" pitchFamily="18" charset="0"/>
              </a:rPr>
              <a:t>is</a:t>
            </a:r>
            <a:r>
              <a:rPr lang="ru-RU" sz="2000" b="1" dirty="0" smtClean="0">
                <a:solidFill>
                  <a:schemeClr val="accent2">
                    <a:lumMod val="50000"/>
                  </a:schemeClr>
                </a:solidFill>
                <a:latin typeface="Times New Roman" pitchFamily="18" charset="0"/>
                <a:cs typeface="Times New Roman" pitchFamily="18" charset="0"/>
              </a:rPr>
              <a:t>:</a:t>
            </a:r>
          </a:p>
          <a:p>
            <a:pPr>
              <a:buNone/>
            </a:pPr>
            <a:r>
              <a:rPr lang="ru-RU" sz="2000" b="1" dirty="0" smtClean="0">
                <a:solidFill>
                  <a:schemeClr val="accent2">
                    <a:lumMod val="50000"/>
                  </a:schemeClr>
                </a:solidFill>
                <a:latin typeface="Times New Roman" pitchFamily="18" charset="0"/>
                <a:cs typeface="Times New Roman" pitchFamily="18" charset="0"/>
              </a:rPr>
              <a:t>–  </a:t>
            </a:r>
            <a:r>
              <a:rPr lang="en-US" sz="2000" b="1" dirty="0" smtClean="0">
                <a:solidFill>
                  <a:schemeClr val="accent2">
                    <a:lumMod val="50000"/>
                  </a:schemeClr>
                </a:solidFill>
                <a:latin typeface="Times New Roman" pitchFamily="18" charset="0"/>
                <a:cs typeface="Times New Roman" pitchFamily="18" charset="0"/>
              </a:rPr>
              <a:t>reflective of the jewelry industry’s latest technological </a:t>
            </a:r>
            <a:r>
              <a:rPr lang="en-US" sz="2000" b="1" dirty="0" smtClean="0">
                <a:solidFill>
                  <a:schemeClr val="accent2">
                    <a:lumMod val="50000"/>
                  </a:schemeClr>
                </a:solidFill>
                <a:latin typeface="Times New Roman" pitchFamily="18" charset="0"/>
                <a:cs typeface="Times New Roman" pitchFamily="18" charset="0"/>
              </a:rPr>
              <a:t>advancements</a:t>
            </a:r>
            <a:r>
              <a:rPr lang="ru-RU" sz="2000" b="1" dirty="0" smtClean="0">
                <a:solidFill>
                  <a:schemeClr val="accent2">
                    <a:lumMod val="50000"/>
                  </a:schemeClr>
                </a:solidFill>
                <a:latin typeface="Times New Roman" pitchFamily="18" charset="0"/>
                <a:cs typeface="Times New Roman" pitchFamily="18" charset="0"/>
              </a:rPr>
              <a:t>;</a:t>
            </a:r>
            <a:endParaRPr lang="ru-RU" sz="2000" b="1" dirty="0" smtClean="0">
              <a:solidFill>
                <a:schemeClr val="accent2">
                  <a:lumMod val="50000"/>
                </a:schemeClr>
              </a:solidFill>
              <a:latin typeface="Times New Roman" pitchFamily="18" charset="0"/>
              <a:cs typeface="Times New Roman" pitchFamily="18" charset="0"/>
            </a:endParaRPr>
          </a:p>
          <a:p>
            <a:pPr>
              <a:buNone/>
            </a:pPr>
            <a:r>
              <a:rPr lang="ru-RU" sz="2000" b="1" dirty="0" smtClean="0">
                <a:solidFill>
                  <a:schemeClr val="accent2">
                    <a:lumMod val="50000"/>
                  </a:schemeClr>
                </a:solidFill>
                <a:latin typeface="Times New Roman" pitchFamily="18" charset="0"/>
                <a:cs typeface="Times New Roman" pitchFamily="18" charset="0"/>
              </a:rPr>
              <a:t>– </a:t>
            </a:r>
            <a:r>
              <a:rPr lang="en-US" sz="2000" b="1" dirty="0" smtClean="0">
                <a:solidFill>
                  <a:schemeClr val="accent2">
                    <a:lumMod val="50000"/>
                  </a:schemeClr>
                </a:solidFill>
                <a:latin typeface="Times New Roman" pitchFamily="18" charset="0"/>
                <a:cs typeface="Times New Roman" pitchFamily="18" charset="0"/>
              </a:rPr>
              <a:t>a source of information on the latest trends worldwide;</a:t>
            </a:r>
          </a:p>
          <a:p>
            <a:pPr>
              <a:buNone/>
            </a:pPr>
            <a:r>
              <a:rPr lang="ru-RU" sz="2000" b="1" dirty="0" smtClean="0">
                <a:solidFill>
                  <a:schemeClr val="accent2">
                    <a:lumMod val="50000"/>
                  </a:schemeClr>
                </a:solidFill>
                <a:latin typeface="Times New Roman" pitchFamily="18" charset="0"/>
                <a:cs typeface="Times New Roman" pitchFamily="18" charset="0"/>
              </a:rPr>
              <a:t>–  </a:t>
            </a:r>
            <a:r>
              <a:rPr lang="en-US" sz="2000" b="1" dirty="0" smtClean="0">
                <a:solidFill>
                  <a:schemeClr val="accent2">
                    <a:lumMod val="50000"/>
                  </a:schemeClr>
                </a:solidFill>
                <a:latin typeface="Times New Roman" pitchFamily="18" charset="0"/>
                <a:cs typeface="Times New Roman" pitchFamily="18" charset="0"/>
              </a:rPr>
              <a:t>barometer for current prices</a:t>
            </a:r>
            <a:r>
              <a:rPr lang="ru-RU" sz="2000" b="1" dirty="0" smtClean="0">
                <a:solidFill>
                  <a:schemeClr val="accent2">
                    <a:lumMod val="50000"/>
                  </a:schemeClr>
                </a:solidFill>
                <a:latin typeface="Times New Roman" pitchFamily="18" charset="0"/>
                <a:cs typeface="Times New Roman" pitchFamily="18" charset="0"/>
              </a:rPr>
              <a:t>;</a:t>
            </a:r>
          </a:p>
          <a:p>
            <a:pPr>
              <a:buNone/>
            </a:pPr>
            <a:r>
              <a:rPr lang="ru-RU" sz="2000" b="1" dirty="0" smtClean="0">
                <a:solidFill>
                  <a:schemeClr val="accent2">
                    <a:lumMod val="50000"/>
                  </a:schemeClr>
                </a:solidFill>
                <a:latin typeface="Times New Roman" pitchFamily="18" charset="0"/>
                <a:cs typeface="Times New Roman" pitchFamily="18" charset="0"/>
              </a:rPr>
              <a:t>–  </a:t>
            </a:r>
            <a:r>
              <a:rPr lang="en-US" sz="2000" b="1" dirty="0" smtClean="0">
                <a:solidFill>
                  <a:schemeClr val="accent2">
                    <a:lumMod val="50000"/>
                  </a:schemeClr>
                </a:solidFill>
                <a:latin typeface="Times New Roman" pitchFamily="18" charset="0"/>
                <a:cs typeface="Times New Roman" pitchFamily="18" charset="0"/>
              </a:rPr>
              <a:t>business forum forecasting the changes in the industry’s markets</a:t>
            </a:r>
            <a:r>
              <a:rPr lang="ru-RU" sz="2000" b="1" dirty="0" smtClean="0">
                <a:solidFill>
                  <a:schemeClr val="accent2">
                    <a:lumMod val="50000"/>
                  </a:schemeClr>
                </a:solidFill>
                <a:latin typeface="Times New Roman" pitchFamily="18" charset="0"/>
                <a:cs typeface="Times New Roman" pitchFamily="18" charset="0"/>
              </a:rPr>
              <a:t>.</a:t>
            </a:r>
          </a:p>
          <a:p>
            <a:pPr>
              <a:buNone/>
            </a:pPr>
            <a:endParaRPr lang="ru-RU" dirty="0"/>
          </a:p>
        </p:txBody>
      </p:sp>
      <p:pic>
        <p:nvPicPr>
          <p:cNvPr id="6" name="Picture 3" descr="C:\Users\manukyan\Desktop\Лого\Logo_YS.png"/>
          <p:cNvPicPr>
            <a:picLocks noChangeAspect="1" noChangeArrowheads="1"/>
          </p:cNvPicPr>
          <p:nvPr/>
        </p:nvPicPr>
        <p:blipFill>
          <a:blip r:embed="rId3" cstate="print"/>
          <a:srcRect/>
          <a:stretch>
            <a:fillRect/>
          </a:stretch>
        </p:blipFill>
        <p:spPr bwMode="auto">
          <a:xfrm>
            <a:off x="9839106" y="188640"/>
            <a:ext cx="2157459" cy="7200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74332" y="332656"/>
            <a:ext cx="6552728" cy="4247317"/>
          </a:xfrm>
          <a:prstGeom prst="rect">
            <a:avLst/>
          </a:prstGeom>
        </p:spPr>
        <p:txBody>
          <a:bodyPr wrap="square">
            <a:spAutoFit/>
          </a:bodyPr>
          <a:lstStyle/>
          <a:p>
            <a:pPr lvl="0" algn="just"/>
            <a:endParaRPr lang="ru-RU" dirty="0" smtClean="0">
              <a:solidFill>
                <a:schemeClr val="tx2"/>
              </a:solidFill>
              <a:latin typeface="Times New Roman" pitchFamily="18" charset="0"/>
              <a:cs typeface="Times New Roman" pitchFamily="18" charset="0"/>
            </a:endParaRPr>
          </a:p>
          <a:p>
            <a:pPr lvl="0" algn="just"/>
            <a:endParaRPr lang="ru-RU" dirty="0" smtClean="0">
              <a:solidFill>
                <a:schemeClr val="tx2"/>
              </a:solidFill>
              <a:latin typeface="Times New Roman" pitchFamily="18"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a:p>
            <a:pPr algn="just">
              <a:buNone/>
            </a:pPr>
            <a:endParaRPr lang="ru-RU" dirty="0" smtClean="0">
              <a:solidFill>
                <a:schemeClr val="tx2"/>
              </a:solidFill>
              <a:latin typeface="Times New Roman" pitchFamily="18" charset="0"/>
              <a:cs typeface="Times New Roman" pitchFamily="18" charset="0"/>
            </a:endParaRPr>
          </a:p>
        </p:txBody>
      </p:sp>
      <p:pic>
        <p:nvPicPr>
          <p:cNvPr id="7" name="Picture 3" descr="C:\Users\manukyan\Desktop\Лого\Logo_YS.png"/>
          <p:cNvPicPr>
            <a:picLocks noChangeAspect="1" noChangeArrowheads="1"/>
          </p:cNvPicPr>
          <p:nvPr/>
        </p:nvPicPr>
        <p:blipFill>
          <a:blip r:embed="rId2" cstate="print"/>
          <a:srcRect/>
          <a:stretch>
            <a:fillRect/>
          </a:stretch>
        </p:blipFill>
        <p:spPr bwMode="auto">
          <a:xfrm>
            <a:off x="9829346" y="116632"/>
            <a:ext cx="2157459" cy="720080"/>
          </a:xfrm>
          <a:prstGeom prst="rect">
            <a:avLst/>
          </a:prstGeom>
          <a:noFill/>
        </p:spPr>
      </p:pic>
      <p:pic>
        <p:nvPicPr>
          <p:cNvPr id="3074" name="Picture 2" descr="C:\Users\manukyan\Desktop\IMG_4947.JPG"/>
          <p:cNvPicPr>
            <a:picLocks noChangeAspect="1" noChangeArrowheads="1"/>
          </p:cNvPicPr>
          <p:nvPr/>
        </p:nvPicPr>
        <p:blipFill>
          <a:blip r:embed="rId3" cstate="print"/>
          <a:srcRect/>
          <a:stretch>
            <a:fillRect/>
          </a:stretch>
        </p:blipFill>
        <p:spPr bwMode="auto">
          <a:xfrm>
            <a:off x="693812" y="2924944"/>
            <a:ext cx="3589490" cy="2520280"/>
          </a:xfrm>
          <a:prstGeom prst="rect">
            <a:avLst/>
          </a:prstGeom>
          <a:ln>
            <a:noFill/>
          </a:ln>
          <a:effectLst>
            <a:softEdge rad="112500"/>
          </a:effectLst>
        </p:spPr>
      </p:pic>
      <p:sp>
        <p:nvSpPr>
          <p:cNvPr id="14337" name="Rectangle 1"/>
          <p:cNvSpPr>
            <a:spLocks noChangeArrowheads="1"/>
          </p:cNvSpPr>
          <p:nvPr/>
        </p:nvSpPr>
        <p:spPr bwMode="auto">
          <a:xfrm>
            <a:off x="5590356" y="4826679"/>
            <a:ext cx="633670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kumimoji="0" lang="en-US"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endParaRPr lang="en-US" dirty="0" smtClean="0">
              <a:solidFill>
                <a:schemeClr val="tx2"/>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en-US" b="0" i="0" u="none" strike="noStrike" cap="none" normalizeH="0" dirty="0" smtClean="0">
                <a:ln>
                  <a:noFill/>
                </a:ln>
                <a:solidFill>
                  <a:schemeClr val="tx2"/>
                </a:solidFill>
                <a:effectLst/>
                <a:latin typeface="Times New Roman" pitchFamily="18" charset="0"/>
                <a:ea typeface="Times New Roman" pitchFamily="18" charset="0"/>
                <a:cs typeface="Times New Roman" pitchFamily="18" charset="0"/>
              </a:rPr>
              <a:t>By providing the possibility to view products</a:t>
            </a:r>
            <a:r>
              <a:rPr lang="en-US" dirty="0" smtClean="0">
                <a:solidFill>
                  <a:schemeClr val="tx2"/>
                </a:solidFill>
                <a:latin typeface="Times New Roman" pitchFamily="18" charset="0"/>
                <a:ea typeface="Times New Roman" pitchFamily="18" charset="0"/>
                <a:cs typeface="Times New Roman" pitchFamily="18" charset="0"/>
              </a:rPr>
              <a:t> </a:t>
            </a:r>
            <a:r>
              <a:rPr lang="en-US" dirty="0" smtClean="0">
                <a:solidFill>
                  <a:schemeClr val="tx2"/>
                </a:solidFill>
                <a:latin typeface="Times New Roman" pitchFamily="18" charset="0"/>
                <a:ea typeface="Times New Roman" pitchFamily="18" charset="0"/>
                <a:cs typeface="Times New Roman" pitchFamily="18" charset="0"/>
              </a:rPr>
              <a:t>simultaneously</a:t>
            </a:r>
            <a:r>
              <a:rPr kumimoji="0" lang="en-US" b="0" i="0" u="none" strike="noStrike" cap="none" normalizeH="0" dirty="0" smtClean="0">
                <a:ln>
                  <a:noFill/>
                </a:ln>
                <a:solidFill>
                  <a:schemeClr val="tx2"/>
                </a:solidFill>
                <a:effectLst/>
                <a:latin typeface="Times New Roman" pitchFamily="18" charset="0"/>
                <a:ea typeface="Times New Roman" pitchFamily="18" charset="0"/>
                <a:cs typeface="Times New Roman" pitchFamily="18" charset="0"/>
              </a:rPr>
              <a:t>, </a:t>
            </a:r>
            <a:r>
              <a:rPr kumimoji="0" lang="en-US" b="0" i="0" u="none" strike="noStrike" cap="none" normalizeH="0" dirty="0" smtClean="0">
                <a:ln>
                  <a:noFill/>
                </a:ln>
                <a:solidFill>
                  <a:schemeClr val="tx2"/>
                </a:solidFill>
                <a:effectLst/>
                <a:latin typeface="Times New Roman" pitchFamily="18" charset="0"/>
                <a:ea typeface="Times New Roman" pitchFamily="18" charset="0"/>
                <a:cs typeface="Times New Roman" pitchFamily="18" charset="0"/>
              </a:rPr>
              <a:t>Yerevan Show helps simplify and speed-up the decision making process when it comes to purchasing.</a:t>
            </a:r>
          </a:p>
          <a:p>
            <a:pPr lvl="0" algn="just" fontAlgn="base">
              <a:spcBef>
                <a:spcPct val="0"/>
              </a:spcBef>
              <a:spcAft>
                <a:spcPct val="0"/>
              </a:spcAft>
            </a:pPr>
            <a:endParaRPr lang="en-US" dirty="0" smtClean="0">
              <a:solidFill>
                <a:schemeClr val="tx2"/>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endParaRPr kumimoji="0" lang="en-US" b="0" i="0" u="none" strike="noStrike" cap="none" normalizeH="0" dirty="0" smtClean="0">
              <a:ln>
                <a:noFill/>
              </a:ln>
              <a:solidFill>
                <a:schemeClr val="tx2"/>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ru-RU"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261764" y="980728"/>
            <a:ext cx="4752528" cy="1200329"/>
          </a:xfrm>
          <a:prstGeom prst="rect">
            <a:avLst/>
          </a:prstGeom>
        </p:spPr>
        <p:txBody>
          <a:bodyPr wrap="square">
            <a:spAutoFit/>
          </a:bodyPr>
          <a:lstStyle/>
          <a:p>
            <a:pPr algn="just"/>
            <a:r>
              <a:rPr lang="en-US" dirty="0" smtClean="0">
                <a:solidFill>
                  <a:schemeClr val="tx2"/>
                </a:solidFill>
                <a:latin typeface="Times New Roman" pitchFamily="18" charset="0"/>
                <a:cs typeface="Times New Roman" pitchFamily="18" charset="0"/>
              </a:rPr>
              <a:t>Yerevan Show </a:t>
            </a:r>
            <a:r>
              <a:rPr lang="en-US" dirty="0" smtClean="0">
                <a:solidFill>
                  <a:schemeClr val="tx2"/>
                </a:solidFill>
                <a:latin typeface="Times New Roman" pitchFamily="18" charset="0"/>
                <a:cs typeface="Times New Roman" pitchFamily="18" charset="0"/>
              </a:rPr>
              <a:t>is an easy-to-work marketplace, bringing the entire industry together for 3 focused days of buying, trend spotting, and business-building interaction.</a:t>
            </a:r>
            <a:endParaRPr lang="ru-RU" dirty="0">
              <a:solidFill>
                <a:schemeClr val="tx2"/>
              </a:solidFill>
              <a:latin typeface="Times New Roman" pitchFamily="18" charset="0"/>
              <a:cs typeface="Times New Roman" pitchFamily="18" charset="0"/>
            </a:endParaRPr>
          </a:p>
        </p:txBody>
      </p:sp>
      <p:sp>
        <p:nvSpPr>
          <p:cNvPr id="9" name="Прямоугольник 8"/>
          <p:cNvSpPr/>
          <p:nvPr/>
        </p:nvSpPr>
        <p:spPr>
          <a:xfrm>
            <a:off x="5662364" y="980729"/>
            <a:ext cx="6264696" cy="1200329"/>
          </a:xfrm>
          <a:prstGeom prst="rect">
            <a:avLst/>
          </a:prstGeom>
        </p:spPr>
        <p:txBody>
          <a:bodyPr wrap="square">
            <a:spAutoFit/>
          </a:bodyPr>
          <a:lstStyle/>
          <a:p>
            <a:pPr lvl="0" algn="just"/>
            <a:r>
              <a:rPr lang="en-US" dirty="0" smtClean="0">
                <a:solidFill>
                  <a:schemeClr val="tx2"/>
                </a:solidFill>
                <a:latin typeface="Times New Roman" pitchFamily="18" charset="0"/>
                <a:cs typeface="Times New Roman" pitchFamily="18" charset="0"/>
              </a:rPr>
              <a:t>A point of interest to buyers is the variety of exhibitors present at the Yerevan Show: </a:t>
            </a:r>
            <a:r>
              <a:rPr lang="en-US" dirty="0" smtClean="0">
                <a:solidFill>
                  <a:schemeClr val="tx2"/>
                </a:solidFill>
                <a:latin typeface="Times New Roman" pitchFamily="18" charset="0"/>
                <a:cs typeface="Times New Roman" pitchFamily="18" charset="0"/>
              </a:rPr>
              <a:t>Vendors range from high-end designers to major manufacturers and encompass different tastes, styles and price points.</a:t>
            </a:r>
            <a:endParaRPr lang="ru-RU" dirty="0" smtClean="0">
              <a:solidFill>
                <a:schemeClr val="tx2"/>
              </a:solidFill>
              <a:latin typeface="Times New Roman" pitchFamily="18" charset="0"/>
              <a:cs typeface="Times New Roman" pitchFamily="18" charset="0"/>
            </a:endParaRPr>
          </a:p>
        </p:txBody>
      </p:sp>
      <p:pic>
        <p:nvPicPr>
          <p:cNvPr id="2050" name="Picture 2" descr="C:\Users\manukyan\Desktop\IMG_4841.jpg"/>
          <p:cNvPicPr>
            <a:picLocks noChangeAspect="1" noChangeArrowheads="1"/>
          </p:cNvPicPr>
          <p:nvPr/>
        </p:nvPicPr>
        <p:blipFill>
          <a:blip r:embed="rId4" cstate="print"/>
          <a:srcRect/>
          <a:stretch>
            <a:fillRect/>
          </a:stretch>
        </p:blipFill>
        <p:spPr bwMode="auto">
          <a:xfrm>
            <a:off x="7030516" y="2852936"/>
            <a:ext cx="3777469" cy="2520280"/>
          </a:xfrm>
          <a:prstGeom prst="rect">
            <a:avLst/>
          </a:prstGeom>
          <a:ln>
            <a:noFill/>
          </a:ln>
          <a:effectLst>
            <a:softEdge rad="112500"/>
          </a:effectLst>
        </p:spPr>
      </p:pic>
    </p:spTree>
    <p:extLst>
      <p:ext uri="{BB962C8B-B14F-4D97-AF65-F5344CB8AC3E}">
        <p14:creationId xmlns:p14="http://schemas.microsoft.com/office/powerpoint/2010/main" val="291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09836" y="1628800"/>
            <a:ext cx="10657184" cy="4543400"/>
          </a:xfrm>
        </p:spPr>
        <p:txBody>
          <a:bodyPr>
            <a:normAutofit/>
          </a:bodyPr>
          <a:lstStyle/>
          <a:p>
            <a:pPr algn="just">
              <a:buNone/>
            </a:pPr>
            <a:r>
              <a:rPr lang="ru-RU" sz="2000" dirty="0" smtClean="0">
                <a:solidFill>
                  <a:schemeClr val="tx2"/>
                </a:solidFill>
                <a:latin typeface="Times New Roman" pitchFamily="18" charset="0"/>
                <a:ea typeface="Calibri" pitchFamily="34" charset="0"/>
                <a:cs typeface="Times New Roman" pitchFamily="18" charset="0"/>
              </a:rPr>
              <a:t>   </a:t>
            </a:r>
            <a:endParaRPr lang="en-US" sz="2000" dirty="0" smtClean="0">
              <a:solidFill>
                <a:schemeClr val="tx2"/>
              </a:solidFill>
              <a:latin typeface="Times New Roman" pitchFamily="18" charset="0"/>
              <a:ea typeface="Calibri" pitchFamily="34" charset="0"/>
              <a:cs typeface="Times New Roman" pitchFamily="18" charset="0"/>
            </a:endParaRPr>
          </a:p>
          <a:p>
            <a:pPr algn="just">
              <a:buNone/>
            </a:pPr>
            <a:r>
              <a:rPr lang="en-US" sz="2000" dirty="0" smtClean="0">
                <a:solidFill>
                  <a:schemeClr val="tx2"/>
                </a:solidFill>
                <a:latin typeface="Times New Roman" pitchFamily="18" charset="0"/>
                <a:ea typeface="Calibri" pitchFamily="34" charset="0"/>
                <a:cs typeface="Times New Roman" pitchFamily="18" charset="0"/>
              </a:rPr>
              <a:t>One of Yerevan Show’s priorities is to create favorable conditions on sales between buyers and exhibitors (manufacturers). Armenian Jewellers Association (AJA) acts not only as the organizer of Yerevan Show, but also as a service company to buyers, by providing post purchase commercial services, thereby reducing the exhibitors’ expenses.</a:t>
            </a:r>
            <a:endParaRPr lang="ru-RU" sz="2000" dirty="0" smtClean="0">
              <a:solidFill>
                <a:schemeClr val="tx2"/>
              </a:solidFill>
              <a:latin typeface="Times New Roman" pitchFamily="18" charset="0"/>
              <a:ea typeface="Calibri" pitchFamily="34" charset="0"/>
              <a:cs typeface="Times New Roman" pitchFamily="18" charset="0"/>
            </a:endParaRPr>
          </a:p>
          <a:p>
            <a:pPr lvl="0" algn="just">
              <a:buNone/>
            </a:pPr>
            <a:r>
              <a:rPr lang="ru-RU"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The</a:t>
            </a:r>
            <a:r>
              <a:rPr lang="ru-RU"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Yerevan Show Buyer’s </a:t>
            </a:r>
            <a:r>
              <a:rPr lang="en-US" sz="2000" dirty="0" err="1" smtClean="0">
                <a:solidFill>
                  <a:schemeClr val="tx2"/>
                </a:solidFill>
                <a:latin typeface="Times New Roman" pitchFamily="18" charset="0"/>
                <a:cs typeface="Times New Roman" pitchFamily="18" charset="0"/>
              </a:rPr>
              <a:t>Programme</a:t>
            </a:r>
            <a:r>
              <a:rPr lang="en-US" sz="2000" dirty="0" smtClean="0">
                <a:solidFill>
                  <a:schemeClr val="tx2"/>
                </a:solidFill>
                <a:latin typeface="Times New Roman" pitchFamily="18" charset="0"/>
                <a:cs typeface="Times New Roman" pitchFamily="18" charset="0"/>
              </a:rPr>
              <a:t> is a unique event as the exhibitors include not only jewelry companies bu</a:t>
            </a:r>
            <a:r>
              <a:rPr lang="en-US" sz="2000" dirty="0">
                <a:solidFill>
                  <a:schemeClr val="tx2"/>
                </a:solidFill>
                <a:latin typeface="Times New Roman" pitchFamily="18" charset="0"/>
                <a:cs typeface="Times New Roman" pitchFamily="18" charset="0"/>
              </a:rPr>
              <a:t>t</a:t>
            </a:r>
            <a:r>
              <a:rPr lang="en-US" sz="2000" dirty="0" smtClean="0">
                <a:solidFill>
                  <a:schemeClr val="tx2"/>
                </a:solidFill>
                <a:latin typeface="Times New Roman" pitchFamily="18" charset="0"/>
                <a:cs typeface="Times New Roman" pitchFamily="18" charset="0"/>
              </a:rPr>
              <a:t> industry equipment suppliers as well. Buyers in the </a:t>
            </a:r>
            <a:r>
              <a:rPr lang="en-US" sz="2000" dirty="0" err="1" smtClean="0">
                <a:solidFill>
                  <a:schemeClr val="tx2"/>
                </a:solidFill>
                <a:latin typeface="Times New Roman" pitchFamily="18" charset="0"/>
                <a:cs typeface="Times New Roman" pitchFamily="18" charset="0"/>
              </a:rPr>
              <a:t>programme</a:t>
            </a:r>
            <a:r>
              <a:rPr lang="en-US" sz="2000" dirty="0" smtClean="0">
                <a:solidFill>
                  <a:schemeClr val="tx2"/>
                </a:solidFill>
                <a:latin typeface="Times New Roman" pitchFamily="18" charset="0"/>
                <a:cs typeface="Times New Roman" pitchFamily="18" charset="0"/>
              </a:rPr>
              <a:t> receive many privileges, customized service  and additional advantages offered in preparation for the show and during the exhibition. </a:t>
            </a:r>
            <a:endParaRPr lang="ru-RU" sz="2000" dirty="0" smtClean="0">
              <a:solidFill>
                <a:schemeClr val="tx2"/>
              </a:solidFill>
              <a:latin typeface="Times New Roman" pitchFamily="18" charset="0"/>
              <a:cs typeface="Times New Roman" pitchFamily="18" charset="0"/>
            </a:endParaRPr>
          </a:p>
          <a:p>
            <a:pPr>
              <a:buNone/>
            </a:pPr>
            <a:endParaRPr lang="ru-RU" dirty="0"/>
          </a:p>
        </p:txBody>
      </p:sp>
      <p:pic>
        <p:nvPicPr>
          <p:cNvPr id="4" name="Picture 3" descr="C:\Users\manukyan\Desktop\Лого\Logo_YS.png"/>
          <p:cNvPicPr>
            <a:picLocks noChangeAspect="1" noChangeArrowheads="1"/>
          </p:cNvPicPr>
          <p:nvPr/>
        </p:nvPicPr>
        <p:blipFill>
          <a:blip r:embed="rId2" cstate="print"/>
          <a:srcRect/>
          <a:stretch>
            <a:fillRect/>
          </a:stretch>
        </p:blipFill>
        <p:spPr bwMode="auto">
          <a:xfrm>
            <a:off x="9839106" y="188640"/>
            <a:ext cx="2157459" cy="720080"/>
          </a:xfrm>
          <a:prstGeom prst="rect">
            <a:avLst/>
          </a:prstGeom>
          <a:noFill/>
        </p:spPr>
      </p:pic>
      <p:sp>
        <p:nvSpPr>
          <p:cNvPr id="33793" name="Rectangle 1"/>
          <p:cNvSpPr>
            <a:spLocks noChangeArrowheads="1"/>
          </p:cNvSpPr>
          <p:nvPr/>
        </p:nvSpPr>
        <p:spPr bwMode="auto">
          <a:xfrm>
            <a:off x="2277988" y="908720"/>
            <a:ext cx="68407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Buyers </a:t>
            </a:r>
            <a:r>
              <a:rPr kumimoji="0" lang="en-US" sz="2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Programme</a:t>
            </a: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manukyan\Desktop\Лого\Logo_YS.png"/>
          <p:cNvPicPr>
            <a:picLocks noChangeAspect="1" noChangeArrowheads="1"/>
          </p:cNvPicPr>
          <p:nvPr/>
        </p:nvPicPr>
        <p:blipFill>
          <a:blip r:embed="rId2" cstate="print"/>
          <a:srcRect/>
          <a:stretch>
            <a:fillRect/>
          </a:stretch>
        </p:blipFill>
        <p:spPr bwMode="auto">
          <a:xfrm>
            <a:off x="10198868" y="188639"/>
            <a:ext cx="1845941" cy="616107"/>
          </a:xfrm>
          <a:prstGeom prst="rect">
            <a:avLst/>
          </a:prstGeom>
          <a:noFill/>
        </p:spPr>
      </p:pic>
      <p:sp>
        <p:nvSpPr>
          <p:cNvPr id="9" name="Прямоугольник 8"/>
          <p:cNvSpPr/>
          <p:nvPr/>
        </p:nvSpPr>
        <p:spPr>
          <a:xfrm>
            <a:off x="621804" y="1484784"/>
            <a:ext cx="10729192" cy="4247317"/>
          </a:xfrm>
          <a:prstGeom prst="rect">
            <a:avLst/>
          </a:prstGeom>
        </p:spPr>
        <p:txBody>
          <a:bodyPr wrap="square">
            <a:spAutoFit/>
          </a:bodyPr>
          <a:lstStyle/>
          <a:p>
            <a:pPr algn="just"/>
            <a:endParaRPr lang="ru-RU" dirty="0" smtClean="0">
              <a:solidFill>
                <a:schemeClr val="tx2"/>
              </a:solidFill>
              <a:latin typeface="Times New Roman" pitchFamily="18" charset="0"/>
              <a:ea typeface="Calibri" pitchFamily="34" charset="0"/>
              <a:cs typeface="Times New Roman" pitchFamily="18" charset="0"/>
            </a:endParaRPr>
          </a:p>
          <a:p>
            <a:pPr algn="just"/>
            <a:endParaRPr lang="ru-RU" dirty="0" smtClean="0">
              <a:solidFill>
                <a:schemeClr val="tx2"/>
              </a:solidFill>
              <a:latin typeface="Times New Roman" pitchFamily="18" charset="0"/>
              <a:ea typeface="Calibri" pitchFamily="34" charset="0"/>
              <a:cs typeface="Times New Roman" pitchFamily="18" charset="0"/>
            </a:endParaRPr>
          </a:p>
          <a:p>
            <a:pPr algn="just"/>
            <a:endParaRPr lang="ru-RU" dirty="0" smtClean="0">
              <a:solidFill>
                <a:schemeClr val="tx2"/>
              </a:solidFill>
              <a:latin typeface="Times New Roman" pitchFamily="18" charset="0"/>
              <a:ea typeface="Calibri" pitchFamily="34" charset="0"/>
              <a:cs typeface="Times New Roman" pitchFamily="18" charset="0"/>
            </a:endParaRPr>
          </a:p>
          <a:p>
            <a:pPr algn="just"/>
            <a:endParaRPr lang="ru-RU" dirty="0" smtClean="0">
              <a:solidFill>
                <a:schemeClr val="tx2"/>
              </a:solidFill>
              <a:latin typeface="Times New Roman" pitchFamily="18" charset="0"/>
              <a:ea typeface="Calibri" pitchFamily="34" charset="0"/>
              <a:cs typeface="Times New Roman" pitchFamily="18" charset="0"/>
            </a:endParaRPr>
          </a:p>
          <a:p>
            <a:pPr algn="just"/>
            <a:endParaRPr lang="ru-RU" dirty="0" smtClean="0">
              <a:solidFill>
                <a:schemeClr val="tx2"/>
              </a:solidFill>
              <a:latin typeface="Times New Roman" pitchFamily="18" charset="0"/>
              <a:ea typeface="Calibri" pitchFamily="34" charset="0"/>
              <a:cs typeface="Times New Roman" pitchFamily="18" charset="0"/>
            </a:endParaRPr>
          </a:p>
          <a:p>
            <a:pPr algn="just"/>
            <a:endParaRPr lang="ru-RU" dirty="0" smtClean="0">
              <a:solidFill>
                <a:srgbClr val="002060"/>
              </a:solidFill>
              <a:latin typeface="Times New Roman" pitchFamily="18" charset="0"/>
              <a:cs typeface="Times New Roman" pitchFamily="18" charset="0"/>
            </a:endParaRPr>
          </a:p>
          <a:p>
            <a:pPr algn="just"/>
            <a:endParaRPr lang="ru-RU" dirty="0" smtClean="0">
              <a:solidFill>
                <a:srgbClr val="002060"/>
              </a:solidFill>
              <a:latin typeface="Times New Roman" pitchFamily="18" charset="0"/>
              <a:cs typeface="Times New Roman" pitchFamily="18" charset="0"/>
            </a:endParaRPr>
          </a:p>
          <a:p>
            <a:pPr algn="just"/>
            <a:endParaRPr lang="ru-RU" dirty="0" smtClean="0">
              <a:solidFill>
                <a:srgbClr val="002060"/>
              </a:solidFill>
              <a:latin typeface="Times New Roman" pitchFamily="18" charset="0"/>
              <a:cs typeface="Times New Roman" pitchFamily="18" charset="0"/>
            </a:endParaRPr>
          </a:p>
          <a:p>
            <a:pPr algn="just"/>
            <a:endParaRPr lang="ru-RU" dirty="0" smtClean="0">
              <a:solidFill>
                <a:srgbClr val="002060"/>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ea typeface="Calibri" pitchFamily="34" charset="0"/>
              <a:cs typeface="Times New Roman" pitchFamily="18" charset="0"/>
            </a:endParaRPr>
          </a:p>
          <a:p>
            <a:pPr lvl="0" algn="just"/>
            <a:endParaRPr lang="ru-RU" dirty="0" smtClean="0">
              <a:solidFill>
                <a:schemeClr val="tx2"/>
              </a:solidFill>
              <a:latin typeface="Times New Roman" pitchFamily="18" charset="0"/>
              <a:cs typeface="Times New Roman" pitchFamily="18" charset="0"/>
            </a:endParaRPr>
          </a:p>
          <a:p>
            <a:pPr lvl="0" algn="just"/>
            <a:endParaRPr lang="ru-RU" dirty="0" smtClean="0">
              <a:solidFill>
                <a:schemeClr val="tx2"/>
              </a:solidFill>
              <a:latin typeface="Times New Roman" pitchFamily="18" charset="0"/>
              <a:cs typeface="Times New Roman" pitchFamily="18" charset="0"/>
            </a:endParaRPr>
          </a:p>
          <a:p>
            <a:pPr lvl="0" algn="just"/>
            <a:endParaRPr lang="ru-RU" dirty="0" smtClean="0">
              <a:solidFill>
                <a:schemeClr val="tx2"/>
              </a:solidFill>
              <a:latin typeface="Times New Roman" pitchFamily="18" charset="0"/>
              <a:cs typeface="Times New Roman" pitchFamily="18" charset="0"/>
            </a:endParaRPr>
          </a:p>
        </p:txBody>
      </p:sp>
      <p:sp>
        <p:nvSpPr>
          <p:cNvPr id="7" name="Rectangle 1"/>
          <p:cNvSpPr>
            <a:spLocks noChangeArrowheads="1"/>
          </p:cNvSpPr>
          <p:nvPr/>
        </p:nvSpPr>
        <p:spPr bwMode="auto">
          <a:xfrm>
            <a:off x="621804" y="4825027"/>
            <a:ext cx="10801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C:\Users\manukyan\Desktop\services2.jpg"/>
          <p:cNvPicPr>
            <a:picLocks noChangeAspect="1" noChangeArrowheads="1"/>
          </p:cNvPicPr>
          <p:nvPr/>
        </p:nvPicPr>
        <p:blipFill>
          <a:blip r:embed="rId3" cstate="print"/>
          <a:srcRect/>
          <a:stretch>
            <a:fillRect/>
          </a:stretch>
        </p:blipFill>
        <p:spPr bwMode="auto">
          <a:xfrm>
            <a:off x="0" y="1124744"/>
            <a:ext cx="12188825" cy="5733256"/>
          </a:xfrm>
          <a:prstGeom prst="rect">
            <a:avLst/>
          </a:prstGeom>
          <a:ln>
            <a:noFill/>
          </a:ln>
          <a:effectLst>
            <a:softEdge rad="112500"/>
          </a:effectLst>
        </p:spPr>
      </p:pic>
      <p:sp>
        <p:nvSpPr>
          <p:cNvPr id="12" name="Rectangle 1"/>
          <p:cNvSpPr>
            <a:spLocks noChangeArrowheads="1"/>
          </p:cNvSpPr>
          <p:nvPr/>
        </p:nvSpPr>
        <p:spPr bwMode="auto">
          <a:xfrm>
            <a:off x="2349996" y="404664"/>
            <a:ext cx="727280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smtClean="0">
                <a:solidFill>
                  <a:srgbClr val="002060"/>
                </a:solidFill>
                <a:latin typeface="Times New Roman" pitchFamily="18" charset="0"/>
                <a:cs typeface="Times New Roman" pitchFamily="18" charset="0"/>
              </a:rPr>
              <a:t>YOUR BUYERS PROGRAMME</a:t>
            </a:r>
          </a:p>
          <a:p>
            <a:pPr algn="ctr" fontAlgn="base">
              <a:spcBef>
                <a:spcPct val="0"/>
              </a:spcBef>
              <a:spcAft>
                <a:spcPct val="0"/>
              </a:spcAft>
            </a:pPr>
            <a:r>
              <a:rPr lang="en-US" sz="2000" b="1" dirty="0" smtClean="0">
                <a:solidFill>
                  <a:srgbClr val="002060"/>
                </a:solidFill>
                <a:latin typeface="Times New Roman" pitchFamily="18" charset="0"/>
                <a:cs typeface="Times New Roman" pitchFamily="18" charset="0"/>
              </a:rPr>
              <a:t>BENEFIT PACKAGE INCLUDES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8" name="Прямоугольник 7"/>
          <p:cNvSpPr/>
          <p:nvPr/>
        </p:nvSpPr>
        <p:spPr>
          <a:xfrm>
            <a:off x="4078189" y="1196752"/>
            <a:ext cx="811063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buFont typeface="Arial" pitchFamily="34" charset="0"/>
              <a:buChar char="•"/>
            </a:pPr>
            <a:r>
              <a:rPr lang="ru-RU" i="1"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free buyers accreditation</a:t>
            </a:r>
            <a:r>
              <a:rPr lang="en-US" dirty="0">
                <a:solidFill>
                  <a:schemeClr val="tx2"/>
                </a:solidFill>
                <a:latin typeface="Times New Roman" pitchFamily="18" charset="0"/>
                <a:cs typeface="Times New Roman" pitchFamily="18" charset="0"/>
              </a:rPr>
              <a:t>;</a:t>
            </a:r>
            <a:endParaRPr lang="en-US" dirty="0" smtClean="0">
              <a:solidFill>
                <a:schemeClr val="tx2"/>
              </a:solidFill>
              <a:latin typeface="Times New Roman" pitchFamily="18" charset="0"/>
              <a:cs typeface="Times New Roman" pitchFamily="18" charset="0"/>
            </a:endParaRPr>
          </a:p>
          <a:p>
            <a:pPr lvl="0" algn="just">
              <a:buFont typeface="Arial" pitchFamily="34" charset="0"/>
              <a:buChar char="•"/>
            </a:pPr>
            <a:r>
              <a:rPr lang="en-US" dirty="0" smtClean="0">
                <a:solidFill>
                  <a:schemeClr val="tx2"/>
                </a:solidFill>
                <a:latin typeface="Times New Roman" pitchFamily="18" charset="0"/>
                <a:cs typeface="Times New Roman" pitchFamily="18" charset="0"/>
              </a:rPr>
              <a:t>accommodations at Ani</a:t>
            </a:r>
            <a:r>
              <a:rPr lang="en-US" dirty="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Hotel(****) from October 27-30, 2013 (4 days and 3 nights)</a:t>
            </a:r>
            <a:r>
              <a:rPr lang="ru-RU" dirty="0" smtClean="0">
                <a:solidFill>
                  <a:schemeClr val="tx2"/>
                </a:solidFill>
                <a:latin typeface="Times New Roman" pitchFamily="18" charset="0"/>
                <a:cs typeface="Times New Roman" pitchFamily="18" charset="0"/>
              </a:rPr>
              <a:t>; </a:t>
            </a:r>
          </a:p>
          <a:p>
            <a:pPr lvl="0" algn="just">
              <a:buFont typeface="Arial" pitchFamily="34" charset="0"/>
              <a:buChar char="•"/>
            </a:pP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car service from/to airport and hotel;</a:t>
            </a:r>
            <a:r>
              <a:rPr lang="ru-RU" dirty="0" smtClean="0">
                <a:solidFill>
                  <a:schemeClr val="tx2"/>
                </a:solidFill>
                <a:latin typeface="Times New Roman" pitchFamily="18" charset="0"/>
                <a:cs typeface="Times New Roman" pitchFamily="18" charset="0"/>
              </a:rPr>
              <a:t> </a:t>
            </a:r>
          </a:p>
          <a:p>
            <a:pPr lvl="0" algn="just">
              <a:buFont typeface="Arial" pitchFamily="34" charset="0"/>
              <a:buChar char="•"/>
            </a:pP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shuttle bus  from/to hotel and exhibition center</a:t>
            </a:r>
            <a:r>
              <a:rPr lang="ru-RU" dirty="0" smtClean="0">
                <a:solidFill>
                  <a:schemeClr val="tx2"/>
                </a:solidFill>
                <a:latin typeface="Times New Roman" pitchFamily="18" charset="0"/>
                <a:cs typeface="Times New Roman" pitchFamily="18" charset="0"/>
              </a:rPr>
              <a:t>;</a:t>
            </a:r>
          </a:p>
          <a:p>
            <a:pPr lvl="0" algn="just">
              <a:buFont typeface="Arial" pitchFamily="34" charset="0"/>
              <a:buChar char="•"/>
            </a:pPr>
            <a:r>
              <a:rPr lang="en-US" dirty="0" smtClean="0">
                <a:solidFill>
                  <a:schemeClr val="tx2"/>
                </a:solidFill>
                <a:latin typeface="Times New Roman" pitchFamily="18" charset="0"/>
                <a:cs typeface="Times New Roman" pitchFamily="18" charset="0"/>
              </a:rPr>
              <a:t>planning and coordinating meetings between exhibitors and buyers and guests ;</a:t>
            </a:r>
            <a:endParaRPr lang="ru-RU" dirty="0" smtClean="0">
              <a:solidFill>
                <a:schemeClr val="tx2"/>
              </a:solidFill>
              <a:latin typeface="Times New Roman" pitchFamily="18" charset="0"/>
              <a:cs typeface="Times New Roman" pitchFamily="18" charset="0"/>
            </a:endParaRPr>
          </a:p>
          <a:p>
            <a:pPr lvl="0" algn="just">
              <a:buFont typeface="Arial" pitchFamily="34" charset="0"/>
              <a:buChar char="•"/>
            </a:pPr>
            <a:r>
              <a:rPr lang="en-US" dirty="0">
                <a:solidFill>
                  <a:schemeClr val="tx2"/>
                </a:solidFill>
                <a:latin typeface="Times New Roman" pitchFamily="18" charset="0"/>
                <a:cs typeface="Times New Roman" pitchFamily="18" charset="0"/>
              </a:rPr>
              <a:t>c</a:t>
            </a:r>
            <a:r>
              <a:rPr lang="en-US" dirty="0" smtClean="0">
                <a:solidFill>
                  <a:schemeClr val="tx2"/>
                </a:solidFill>
                <a:latin typeface="Times New Roman" pitchFamily="18" charset="0"/>
                <a:cs typeface="Times New Roman" pitchFamily="18" charset="0"/>
              </a:rPr>
              <a:t>omplementary admission to AJA events and receptions</a:t>
            </a:r>
            <a:r>
              <a:rPr lang="ru-RU" dirty="0" smtClean="0">
                <a:solidFill>
                  <a:schemeClr val="tx2"/>
                </a:solidFill>
                <a:latin typeface="Times New Roman" pitchFamily="18" charset="0"/>
                <a:cs typeface="Times New Roman" pitchFamily="18" charset="0"/>
              </a:rPr>
              <a:t>; </a:t>
            </a:r>
            <a:endParaRPr lang="en-US" dirty="0" smtClean="0">
              <a:solidFill>
                <a:schemeClr val="tx2"/>
              </a:solidFill>
              <a:latin typeface="Times New Roman" pitchFamily="18" charset="0"/>
              <a:cs typeface="Times New Roman" pitchFamily="18" charset="0"/>
            </a:endParaRPr>
          </a:p>
          <a:p>
            <a:pPr lvl="0" algn="just">
              <a:buFont typeface="Arial" pitchFamily="34" charset="0"/>
              <a:buChar char="•"/>
            </a:pPr>
            <a:r>
              <a:rPr lang="en-US" dirty="0" smtClean="0"/>
              <a:t> </a:t>
            </a:r>
            <a:r>
              <a:rPr lang="en-US" dirty="0" smtClean="0">
                <a:solidFill>
                  <a:schemeClr val="tx2"/>
                </a:solidFill>
                <a:latin typeface="Times New Roman" pitchFamily="18" charset="0"/>
                <a:cs typeface="Times New Roman" pitchFamily="18" charset="0"/>
              </a:rPr>
              <a:t>participation in business program;</a:t>
            </a:r>
          </a:p>
          <a:p>
            <a:pPr lvl="0" algn="just">
              <a:buFont typeface="Arial" pitchFamily="34" charset="0"/>
              <a:buChar char="•"/>
            </a:pP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access to lounge section for private meetings</a:t>
            </a:r>
            <a:r>
              <a:rPr lang="en-US" dirty="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&amp; negotiations;</a:t>
            </a:r>
            <a:endParaRPr lang="ru-RU" dirty="0" smtClean="0">
              <a:solidFill>
                <a:schemeClr val="tx2"/>
              </a:solidFill>
              <a:latin typeface="Times New Roman" pitchFamily="18" charset="0"/>
              <a:cs typeface="Times New Roman" pitchFamily="18" charset="0"/>
            </a:endParaRPr>
          </a:p>
          <a:p>
            <a:pPr lvl="0" algn="just">
              <a:buFont typeface="Arial" pitchFamily="34" charset="0"/>
              <a:buChar char="•"/>
            </a:pPr>
            <a:r>
              <a:rPr lang="en-US" dirty="0">
                <a:solidFill>
                  <a:schemeClr val="tx2"/>
                </a:solidFill>
                <a:latin typeface="Times New Roman" pitchFamily="18" charset="0"/>
                <a:cs typeface="Times New Roman" pitchFamily="18" charset="0"/>
              </a:rPr>
              <a:t>o</a:t>
            </a:r>
            <a:r>
              <a:rPr lang="en-US" dirty="0" smtClean="0">
                <a:solidFill>
                  <a:schemeClr val="tx2"/>
                </a:solidFill>
                <a:latin typeface="Times New Roman" pitchFamily="18" charset="0"/>
                <a:cs typeface="Times New Roman" pitchFamily="18" charset="0"/>
              </a:rPr>
              <a:t>rganized  tours of the biblical land of Armenia;</a:t>
            </a:r>
            <a:endParaRPr lang="ru-RU"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58967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49796" y="1124744"/>
            <a:ext cx="11305256"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COMMERCIAL SERVICES INCLUDED IN BUYERS PROGRAMME</a:t>
            </a:r>
            <a:endParaRPr lang="ru-RU" dirty="0">
              <a:solidFill>
                <a:srgbClr val="002060"/>
              </a:solidFill>
            </a:endParaRPr>
          </a:p>
        </p:txBody>
      </p:sp>
      <p:pic>
        <p:nvPicPr>
          <p:cNvPr id="11" name="Picture 3" descr="C:\Users\manukyan\Desktop\Лого\Logo_YS.png"/>
          <p:cNvPicPr>
            <a:picLocks noChangeAspect="1" noChangeArrowheads="1"/>
          </p:cNvPicPr>
          <p:nvPr/>
        </p:nvPicPr>
        <p:blipFill>
          <a:blip r:embed="rId3" cstate="print"/>
          <a:srcRect/>
          <a:stretch>
            <a:fillRect/>
          </a:stretch>
        </p:blipFill>
        <p:spPr bwMode="auto">
          <a:xfrm>
            <a:off x="9959082" y="188640"/>
            <a:ext cx="1941712" cy="648072"/>
          </a:xfrm>
          <a:prstGeom prst="rect">
            <a:avLst/>
          </a:prstGeom>
          <a:noFill/>
        </p:spPr>
      </p:pic>
      <p:sp>
        <p:nvSpPr>
          <p:cNvPr id="8" name="Rectangle 1"/>
          <p:cNvSpPr>
            <a:spLocks noChangeArrowheads="1"/>
          </p:cNvSpPr>
          <p:nvPr/>
        </p:nvSpPr>
        <p:spPr bwMode="auto">
          <a:xfrm>
            <a:off x="549796" y="2425247"/>
            <a:ext cx="11089232" cy="3908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en-US" b="1" dirty="0" smtClean="0">
                <a:solidFill>
                  <a:schemeClr val="tx2"/>
                </a:solidFill>
                <a:latin typeface="Times New Roman" pitchFamily="18" charset="0"/>
                <a:ea typeface="Times New Roman" pitchFamily="18" charset="0"/>
                <a:cs typeface="Times New Roman" pitchFamily="18" charset="0"/>
              </a:rPr>
              <a:t>Comprehensive support of the entire purchase procedure during the exhibition of jewelry products: </a:t>
            </a:r>
            <a:endParaRPr lang="ru-RU" b="1" dirty="0" smtClean="0">
              <a:solidFill>
                <a:schemeClr val="tx2"/>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pPr>
            <a:endParaRPr lang="ru-RU" b="1" dirty="0" smtClean="0">
              <a:solidFill>
                <a:schemeClr val="tx2"/>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buFont typeface="Wingdings" pitchFamily="2" charset="2"/>
              <a:buChar char="ü"/>
            </a:pPr>
            <a:r>
              <a:rPr lang="en-US" dirty="0" smtClean="0">
                <a:solidFill>
                  <a:schemeClr val="tx2"/>
                </a:solidFill>
                <a:latin typeface="Times New Roman" pitchFamily="18" charset="0"/>
                <a:ea typeface="Times New Roman" pitchFamily="18" charset="0"/>
                <a:cs typeface="Times New Roman" pitchFamily="18" charset="0"/>
              </a:rPr>
              <a:t>Preparation of customs clearance documents, shipping documents for goods exported from the Republic of Armenia for import into the Russian Federation &amp; customs cargo clearance;</a:t>
            </a:r>
            <a:endParaRPr lang="ru-RU" dirty="0" smtClean="0">
              <a:solidFill>
                <a:schemeClr val="tx2"/>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pPr>
            <a:endParaRPr lang="ru-RU" sz="1600" dirty="0" smtClean="0">
              <a:solidFill>
                <a:schemeClr val="tx2"/>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buFont typeface="Wingdings" pitchFamily="2" charset="2"/>
              <a:buChar char="ü"/>
            </a:pPr>
            <a:r>
              <a:rPr kumimoji="0" lang="en-US"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Transportation, freight forwarding support, jewelry insurance, air</a:t>
            </a:r>
            <a:r>
              <a:rPr lang="en-US" dirty="0" smtClean="0">
                <a:solidFill>
                  <a:schemeClr val="tx2"/>
                </a:solidFill>
                <a:latin typeface="Times New Roman" pitchFamily="18" charset="0"/>
                <a:cs typeface="Times New Roman" pitchFamily="18" charset="0"/>
              </a:rPr>
              <a:t> transport</a:t>
            </a:r>
            <a:r>
              <a:rPr lang="en-US" dirty="0" smtClean="0">
                <a:solidFill>
                  <a:schemeClr val="tx2"/>
                </a:solidFill>
                <a:latin typeface="Times New Roman" pitchFamily="18" charset="0"/>
                <a:ea typeface="Times New Roman" pitchFamily="18" charset="0"/>
                <a:cs typeface="Times New Roman" pitchFamily="18" charset="0"/>
              </a:rPr>
              <a:t>;</a:t>
            </a:r>
            <a:endParaRPr lang="ru-RU" dirty="0" smtClean="0">
              <a:solidFill>
                <a:schemeClr val="tx2"/>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buFont typeface="Wingdings" pitchFamily="2" charset="2"/>
              <a:buChar char="ü"/>
            </a:pPr>
            <a:endParaRPr lang="ru-RU" dirty="0" smtClean="0">
              <a:solidFill>
                <a:schemeClr val="tx2"/>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buFont typeface="Wingdings" pitchFamily="2" charset="2"/>
              <a:buChar char="ü"/>
            </a:pPr>
            <a:r>
              <a:rPr lang="en-US" dirty="0" smtClean="0">
                <a:solidFill>
                  <a:schemeClr val="tx2"/>
                </a:solidFill>
                <a:latin typeface="Times New Roman" pitchFamily="18" charset="0"/>
                <a:cs typeface="Times New Roman" pitchFamily="18" charset="0"/>
              </a:rPr>
              <a:t>Organization of trade-settlement operations;</a:t>
            </a:r>
            <a:endParaRPr lang="ru-RU" dirty="0" smtClean="0">
              <a:solidFill>
                <a:schemeClr val="tx2"/>
              </a:solidFill>
              <a:latin typeface="Times New Roman" pitchFamily="18" charset="0"/>
              <a:cs typeface="Times New Roman" pitchFamily="18" charset="0"/>
            </a:endParaRPr>
          </a:p>
          <a:p>
            <a:pPr lvl="0" indent="450850" algn="just" fontAlgn="base">
              <a:spcBef>
                <a:spcPct val="0"/>
              </a:spcBef>
              <a:spcAft>
                <a:spcPct val="0"/>
              </a:spcAft>
            </a:pPr>
            <a:endParaRPr lang="ru-RU" dirty="0" smtClean="0">
              <a:solidFill>
                <a:schemeClr val="tx2"/>
              </a:solidFill>
              <a:latin typeface="Times New Roman" pitchFamily="18" charset="0"/>
              <a:cs typeface="Times New Roman" pitchFamily="18" charset="0"/>
            </a:endParaRPr>
          </a:p>
          <a:p>
            <a:pPr lvl="0" indent="450850" algn="just" eaLnBrk="0" fontAlgn="base" hangingPunct="0">
              <a:spcBef>
                <a:spcPct val="0"/>
              </a:spcBef>
              <a:spcAft>
                <a:spcPct val="0"/>
              </a:spcAft>
            </a:pPr>
            <a:endParaRPr lang="en-US" dirty="0" smtClean="0">
              <a:solidFill>
                <a:srgbClr val="0070C0"/>
              </a:solidFill>
              <a:latin typeface="Times New Roman" pitchFamily="18" charset="0"/>
              <a:cs typeface="Times New Roman" pitchFamily="18" charset="0"/>
            </a:endParaRPr>
          </a:p>
          <a:p>
            <a:pPr lvl="0" indent="450850" algn="just" eaLnBrk="0" fontAlgn="base" hangingPunct="0">
              <a:spcBef>
                <a:spcPct val="0"/>
              </a:spcBef>
              <a:spcAft>
                <a:spcPct val="0"/>
              </a:spcAft>
            </a:pPr>
            <a:endParaRPr lang="en-US" dirty="0" smtClean="0">
              <a:solidFill>
                <a:srgbClr val="002060"/>
              </a:solidFill>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en-US" dirty="0" smtClean="0">
              <a:solidFill>
                <a:srgbClr val="002060"/>
              </a:solidFill>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manukyan\Desktop\Лого\Logo_YS.png"/>
          <p:cNvPicPr>
            <a:picLocks noChangeAspect="1" noChangeArrowheads="1"/>
          </p:cNvPicPr>
          <p:nvPr/>
        </p:nvPicPr>
        <p:blipFill>
          <a:blip r:embed="rId2" cstate="print"/>
          <a:srcRect/>
          <a:stretch>
            <a:fillRect/>
          </a:stretch>
        </p:blipFill>
        <p:spPr bwMode="auto">
          <a:xfrm>
            <a:off x="10342884" y="116632"/>
            <a:ext cx="1643921" cy="548680"/>
          </a:xfrm>
          <a:prstGeom prst="rect">
            <a:avLst/>
          </a:prstGeom>
          <a:noFill/>
        </p:spPr>
      </p:pic>
      <p:sp>
        <p:nvSpPr>
          <p:cNvPr id="30721" name="Rectangle 1"/>
          <p:cNvSpPr>
            <a:spLocks noChangeArrowheads="1"/>
          </p:cNvSpPr>
          <p:nvPr/>
        </p:nvSpPr>
        <p:spPr bwMode="auto">
          <a:xfrm>
            <a:off x="5734372" y="908720"/>
            <a:ext cx="515830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52600" algn="l"/>
              </a:tabLst>
            </a:pPr>
            <a:r>
              <a:rPr kumimoji="0" lang="en-US" sz="1400" b="1" i="0" u="none" strike="noStrike" cap="none" normalizeH="0" baseline="0" dirty="0" smtClean="0">
                <a:ln>
                  <a:noFill/>
                </a:ln>
                <a:solidFill>
                  <a:srgbClr val="002060"/>
                </a:solidFill>
                <a:effectLst/>
                <a:latin typeface="Times New Roman" pitchFamily="18" charset="0"/>
                <a:cs typeface="Times New Roman" pitchFamily="18" charset="0"/>
              </a:rPr>
              <a:t>YEREVAN SHOW </a:t>
            </a: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2013</a:t>
            </a:r>
            <a:r>
              <a:rPr kumimoji="0" lang="en-US" sz="900" b="0" i="0" u="none" strike="noStrike" cap="none" normalizeH="0" baseline="0" dirty="0" smtClean="0">
                <a:ln>
                  <a:noFill/>
                </a:ln>
                <a:solidFill>
                  <a:srgbClr val="002060"/>
                </a:solidFill>
                <a:effectLst/>
                <a:latin typeface="Arial" pitchFamily="34" charset="0"/>
                <a:cs typeface="Arial" pitchFamily="34" charset="0"/>
              </a:rPr>
              <a:t> </a:t>
            </a:r>
            <a:r>
              <a:rPr kumimoji="0" lang="en-US" sz="1600" b="1" i="0" u="none" strike="noStrike" cap="none" normalizeH="0" baseline="0" dirty="0" smtClean="0">
                <a:ln>
                  <a:noFill/>
                </a:ln>
                <a:solidFill>
                  <a:srgbClr val="002060"/>
                </a:solidFill>
                <a:effectLst/>
                <a:latin typeface="Times New Roman" pitchFamily="18" charset="0"/>
                <a:cs typeface="Times New Roman" pitchFamily="18" charset="0"/>
              </a:rPr>
              <a:t> </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752600" algn="l"/>
              </a:tabLst>
            </a:pPr>
            <a:r>
              <a:rPr lang="en-US" sz="1400" b="1" dirty="0" smtClean="0">
                <a:latin typeface="Times New Roman" pitchFamily="18" charset="0"/>
                <a:cs typeface="Times New Roman" pitchFamily="18" charset="0"/>
              </a:rPr>
              <a:t>October</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28-30, 2013 / </a:t>
            </a:r>
            <a:r>
              <a:rPr lang="en-US" sz="1400" b="1" dirty="0" smtClean="0">
                <a:latin typeface="Times New Roman" pitchFamily="18" charset="0"/>
                <a:cs typeface="Times New Roman" pitchFamily="18" charset="0"/>
              </a:rPr>
              <a:t>YEREVAN</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ARMENIA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2" name="Rectangle 2"/>
          <p:cNvSpPr>
            <a:spLocks noChangeArrowheads="1"/>
          </p:cNvSpPr>
          <p:nvPr/>
        </p:nvSpPr>
        <p:spPr bwMode="auto">
          <a:xfrm>
            <a:off x="7606580" y="620688"/>
            <a:ext cx="151216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9925" algn="l"/>
              </a:tabLst>
            </a:pPr>
            <a:r>
              <a:rPr kumimoji="0" lang="en-US" sz="12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PROGRAMME</a:t>
            </a:r>
            <a:endParaRPr kumimoji="0" lang="ru-RU" sz="1800" b="0" i="0" u="none" strike="noStrike" cap="none" normalizeH="0" baseline="0" dirty="0" smtClean="0">
              <a:ln>
                <a:noFill/>
              </a:ln>
              <a:solidFill>
                <a:schemeClr val="tx2"/>
              </a:solidFill>
              <a:effectLst/>
              <a:latin typeface="Arial" pitchFamily="34" charset="0"/>
              <a:cs typeface="Arial" pitchFamily="34" charset="0"/>
            </a:endParaRPr>
          </a:p>
        </p:txBody>
      </p:sp>
      <p:graphicFrame>
        <p:nvGraphicFramePr>
          <p:cNvPr id="12" name="Таблица 11"/>
          <p:cNvGraphicFramePr>
            <a:graphicFrameLocks noGrp="1"/>
          </p:cNvGraphicFramePr>
          <p:nvPr/>
        </p:nvGraphicFramePr>
        <p:xfrm>
          <a:off x="5230316" y="1590712"/>
          <a:ext cx="6958509" cy="4953995"/>
        </p:xfrm>
        <a:graphic>
          <a:graphicData uri="http://schemas.openxmlformats.org/drawingml/2006/table">
            <a:tbl>
              <a:tblPr/>
              <a:tblGrid>
                <a:gridCol w="2260606"/>
                <a:gridCol w="4697903"/>
              </a:tblGrid>
              <a:tr h="414027">
                <a:tc>
                  <a:txBody>
                    <a:bodyPr/>
                    <a:lstStyle/>
                    <a:p>
                      <a:pPr>
                        <a:lnSpc>
                          <a:spcPct val="115000"/>
                        </a:lnSpc>
                        <a:spcAft>
                          <a:spcPts val="0"/>
                        </a:spcAft>
                      </a:pPr>
                      <a:r>
                        <a:rPr lang="en-US" sz="1200" b="1" dirty="0" smtClean="0">
                          <a:solidFill>
                            <a:srgbClr val="C00000"/>
                          </a:solidFill>
                          <a:latin typeface="Times New Roman"/>
                          <a:ea typeface="Calibri"/>
                          <a:cs typeface="Times New Roman"/>
                        </a:rPr>
                        <a:t>October </a:t>
                      </a:r>
                      <a:r>
                        <a:rPr lang="en-US" sz="1200" b="1" dirty="0">
                          <a:solidFill>
                            <a:srgbClr val="C00000"/>
                          </a:solidFill>
                          <a:latin typeface="Times New Roman"/>
                          <a:ea typeface="Calibri"/>
                          <a:cs typeface="Times New Roman"/>
                        </a:rPr>
                        <a:t>28, 2013</a:t>
                      </a:r>
                      <a:endParaRPr lang="ru-RU" sz="1200" dirty="0">
                        <a:latin typeface="Calibri"/>
                        <a:ea typeface="Calibri"/>
                        <a:cs typeface="Times New Roman"/>
                      </a:endParaRPr>
                    </a:p>
                    <a:p>
                      <a:pPr>
                        <a:lnSpc>
                          <a:spcPct val="115000"/>
                        </a:lnSpc>
                        <a:spcAft>
                          <a:spcPts val="0"/>
                        </a:spcAft>
                      </a:pPr>
                      <a:r>
                        <a:rPr lang="en-US" sz="1200" b="1" dirty="0">
                          <a:solidFill>
                            <a:srgbClr val="002060"/>
                          </a:solidFill>
                          <a:latin typeface="Times New Roman"/>
                          <a:ea typeface="Calibri"/>
                          <a:cs typeface="Times New Roman"/>
                        </a:rPr>
                        <a:t>10:00-17:00</a:t>
                      </a:r>
                      <a:endParaRPr lang="ru-RU" sz="1200" dirty="0">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ru-RU" sz="1200" dirty="0">
                        <a:latin typeface="Calibri"/>
                        <a:ea typeface="Calibri"/>
                        <a:cs typeface="Times New Roman"/>
                      </a:endParaRPr>
                    </a:p>
                    <a:p>
                      <a:pPr>
                        <a:lnSpc>
                          <a:spcPct val="115000"/>
                        </a:lnSpc>
                        <a:spcAft>
                          <a:spcPts val="0"/>
                        </a:spcAft>
                      </a:pPr>
                      <a:r>
                        <a:rPr lang="en-US" sz="1200" b="1" dirty="0" smtClean="0">
                          <a:solidFill>
                            <a:srgbClr val="002060"/>
                          </a:solidFill>
                          <a:latin typeface="Times New Roman"/>
                          <a:ea typeface="Calibri"/>
                          <a:cs typeface="Times New Roman"/>
                        </a:rPr>
                        <a:t>Exhibition</a:t>
                      </a:r>
                      <a:r>
                        <a:rPr lang="en-US" sz="1200" b="1" baseline="0" dirty="0" smtClean="0">
                          <a:solidFill>
                            <a:srgbClr val="002060"/>
                          </a:solidFill>
                          <a:latin typeface="Times New Roman"/>
                          <a:ea typeface="Calibri"/>
                          <a:cs typeface="Times New Roman"/>
                        </a:rPr>
                        <a:t> hours</a:t>
                      </a:r>
                      <a:endParaRPr lang="ru-RU" sz="1200" dirty="0">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14027">
                <a:tc>
                  <a:txBody>
                    <a:bodyPr/>
                    <a:lstStyle/>
                    <a:p>
                      <a:pPr>
                        <a:lnSpc>
                          <a:spcPct val="115000"/>
                        </a:lnSpc>
                        <a:spcAft>
                          <a:spcPts val="0"/>
                        </a:spcAft>
                      </a:pPr>
                      <a:r>
                        <a:rPr lang="en-US" sz="1200" dirty="0">
                          <a:solidFill>
                            <a:schemeClr val="tx2"/>
                          </a:solidFill>
                          <a:latin typeface="Times New Roman"/>
                          <a:ea typeface="Calibri"/>
                          <a:cs typeface="Times New Roman"/>
                        </a:rPr>
                        <a:t>10:00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2"/>
                          </a:solidFill>
                          <a:latin typeface="Times New Roman"/>
                          <a:ea typeface="Calibri"/>
                          <a:cs typeface="Times New Roman"/>
                        </a:rPr>
                        <a:t>Yerevan Show 2013 Opening Ceremony Under the Auspices of the President of Armenia, </a:t>
                      </a:r>
                      <a:r>
                        <a:rPr lang="en-US" sz="1200" dirty="0" err="1" smtClean="0">
                          <a:solidFill>
                            <a:schemeClr val="tx2"/>
                          </a:solidFill>
                          <a:latin typeface="Times New Roman"/>
                          <a:ea typeface="Calibri"/>
                          <a:cs typeface="Times New Roman"/>
                        </a:rPr>
                        <a:t>Serzh</a:t>
                      </a:r>
                      <a:r>
                        <a:rPr lang="en-US" sz="1200" dirty="0" smtClean="0">
                          <a:solidFill>
                            <a:schemeClr val="tx2"/>
                          </a:solidFill>
                          <a:latin typeface="Times New Roman"/>
                          <a:ea typeface="Calibri"/>
                          <a:cs typeface="Times New Roman"/>
                        </a:rPr>
                        <a:t> </a:t>
                      </a:r>
                      <a:r>
                        <a:rPr lang="en-US" sz="1200" dirty="0" err="1" smtClean="0">
                          <a:solidFill>
                            <a:schemeClr val="tx2"/>
                          </a:solidFill>
                          <a:latin typeface="Times New Roman"/>
                          <a:ea typeface="Calibri"/>
                          <a:cs typeface="Times New Roman"/>
                        </a:rPr>
                        <a:t>Sargsyan</a:t>
                      </a:r>
                      <a:endParaRPr lang="ru-RU" sz="1200" baseline="0" dirty="0" smtClean="0">
                        <a:solidFill>
                          <a:schemeClr val="tx2"/>
                        </a:solidFill>
                        <a:latin typeface="Times New Roman"/>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a:solidFill>
                            <a:schemeClr val="tx2"/>
                          </a:solidFill>
                          <a:latin typeface="Times New Roman"/>
                          <a:ea typeface="Calibri"/>
                          <a:cs typeface="Times New Roman"/>
                        </a:rPr>
                        <a:t>14:00 – 17:00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US" sz="1200" dirty="0" smtClean="0">
                          <a:solidFill>
                            <a:schemeClr val="tx2"/>
                          </a:solidFill>
                          <a:latin typeface="Times New Roman" pitchFamily="18" charset="0"/>
                          <a:ea typeface="Calibri"/>
                          <a:cs typeface="Times New Roman" pitchFamily="18" charset="0"/>
                        </a:rPr>
                        <a:t>AJA Conference: The Current State of the Jewelry</a:t>
                      </a:r>
                      <a:r>
                        <a:rPr lang="en-US" sz="1200" baseline="0" dirty="0" smtClean="0">
                          <a:solidFill>
                            <a:schemeClr val="tx2"/>
                          </a:solidFill>
                          <a:latin typeface="Times New Roman" pitchFamily="18" charset="0"/>
                          <a:ea typeface="Calibri"/>
                          <a:cs typeface="Times New Roman" pitchFamily="18" charset="0"/>
                        </a:rPr>
                        <a:t> Industry:</a:t>
                      </a:r>
                      <a:r>
                        <a:rPr lang="en-US" sz="1200" dirty="0" smtClean="0">
                          <a:solidFill>
                            <a:schemeClr val="tx2"/>
                          </a:solidFill>
                          <a:latin typeface="Times New Roman" pitchFamily="18" charset="0"/>
                          <a:ea typeface="Calibri"/>
                          <a:cs typeface="Times New Roman" pitchFamily="18" charset="0"/>
                        </a:rPr>
                        <a:t>  Issues and Perspectives</a:t>
                      </a:r>
                      <a:endParaRPr lang="ru-RU" sz="1200" dirty="0">
                        <a:solidFill>
                          <a:schemeClr val="tx2"/>
                        </a:solidFill>
                        <a:latin typeface="Times New Roman" pitchFamily="18" charset="0"/>
                        <a:ea typeface="Calibri"/>
                        <a:cs typeface="Times New Roman" pitchFamily="18" charset="0"/>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smtClean="0">
                          <a:solidFill>
                            <a:schemeClr val="tx2"/>
                          </a:solidFill>
                          <a:latin typeface="Times New Roman"/>
                          <a:ea typeface="Calibri"/>
                          <a:cs typeface="Times New Roman"/>
                        </a:rPr>
                        <a:t>10:00 – 19:00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2"/>
                          </a:solidFill>
                          <a:latin typeface="Times New Roman" pitchFamily="18" charset="0"/>
                          <a:cs typeface="Times New Roman" pitchFamily="18" charset="0"/>
                        </a:rPr>
                        <a:t>B2B Operating Hours</a:t>
                      </a:r>
                      <a:endParaRPr lang="ru-RU" sz="1200" dirty="0" smtClean="0">
                        <a:solidFill>
                          <a:schemeClr val="tx2"/>
                        </a:solidFill>
                        <a:latin typeface="Times New Roman" pitchFamily="18" charset="0"/>
                        <a:cs typeface="Times New Roman" pitchFamily="18" charset="0"/>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44040">
                <a:tc>
                  <a:txBody>
                    <a:bodyPr/>
                    <a:lstStyle/>
                    <a:p>
                      <a:pPr>
                        <a:lnSpc>
                          <a:spcPct val="115000"/>
                        </a:lnSpc>
                        <a:spcAft>
                          <a:spcPts val="0"/>
                        </a:spcAft>
                      </a:pPr>
                      <a:r>
                        <a:rPr lang="en-US" sz="1200" dirty="0" smtClean="0">
                          <a:solidFill>
                            <a:schemeClr val="tx2"/>
                          </a:solidFill>
                          <a:latin typeface="Times New Roman"/>
                          <a:ea typeface="Calibri"/>
                          <a:cs typeface="Times New Roman"/>
                        </a:rPr>
                        <a:t>19:30 </a:t>
                      </a:r>
                      <a:endParaRPr lang="ru-RU" sz="1200" dirty="0" smtClean="0">
                        <a:solidFill>
                          <a:schemeClr val="tx2"/>
                        </a:solidFill>
                        <a:latin typeface="Times New Roman"/>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2"/>
                          </a:solidFill>
                          <a:latin typeface="Times New Roman"/>
                          <a:ea typeface="Calibri"/>
                          <a:cs typeface="Times New Roman"/>
                        </a:rPr>
                        <a:t>AJA Reception</a:t>
                      </a:r>
                      <a:endParaRPr lang="ru-RU" sz="1200" dirty="0" smtClean="0">
                        <a:solidFill>
                          <a:schemeClr val="tx2"/>
                        </a:solidFill>
                        <a:latin typeface="Calibri"/>
                        <a:ea typeface="Calibri"/>
                        <a:cs typeface="Times New Roman"/>
                      </a:endParaRPr>
                    </a:p>
                    <a:p>
                      <a:pPr>
                        <a:lnSpc>
                          <a:spcPct val="115000"/>
                        </a:lnSpc>
                        <a:spcAft>
                          <a:spcPts val="0"/>
                        </a:spcAft>
                      </a:pP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14027">
                <a:tc>
                  <a:txBody>
                    <a:bodyPr/>
                    <a:lstStyle/>
                    <a:p>
                      <a:pPr>
                        <a:lnSpc>
                          <a:spcPct val="115000"/>
                        </a:lnSpc>
                        <a:spcAft>
                          <a:spcPts val="0"/>
                        </a:spcAft>
                      </a:pPr>
                      <a:r>
                        <a:rPr lang="en-US" sz="1200" b="1" dirty="0" smtClean="0">
                          <a:solidFill>
                            <a:srgbClr val="C00000"/>
                          </a:solidFill>
                          <a:latin typeface="Times New Roman"/>
                          <a:ea typeface="Calibri"/>
                          <a:cs typeface="Times New Roman"/>
                        </a:rPr>
                        <a:t>October </a:t>
                      </a:r>
                      <a:r>
                        <a:rPr lang="en-US" sz="1200" b="1" dirty="0">
                          <a:solidFill>
                            <a:srgbClr val="C00000"/>
                          </a:solidFill>
                          <a:latin typeface="Times New Roman"/>
                          <a:ea typeface="Calibri"/>
                          <a:cs typeface="Times New Roman"/>
                        </a:rPr>
                        <a:t>29, 2013</a:t>
                      </a:r>
                      <a:endParaRPr lang="ru-RU" sz="1200" dirty="0">
                        <a:latin typeface="Calibri"/>
                        <a:ea typeface="Calibri"/>
                        <a:cs typeface="Times New Roman"/>
                      </a:endParaRPr>
                    </a:p>
                    <a:p>
                      <a:pPr>
                        <a:lnSpc>
                          <a:spcPct val="115000"/>
                        </a:lnSpc>
                        <a:spcAft>
                          <a:spcPts val="0"/>
                        </a:spcAft>
                      </a:pPr>
                      <a:r>
                        <a:rPr lang="en-US" sz="1200" b="1" dirty="0">
                          <a:solidFill>
                            <a:srgbClr val="002060"/>
                          </a:solidFill>
                          <a:latin typeface="Times New Roman"/>
                          <a:ea typeface="Calibri"/>
                          <a:cs typeface="Times New Roman"/>
                        </a:rPr>
                        <a:t>10:00-17:00</a:t>
                      </a:r>
                      <a:endParaRPr lang="ru-RU" sz="1200" dirty="0">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ru-RU" sz="1200" dirty="0">
                        <a:latin typeface="Calibri"/>
                        <a:ea typeface="Calibri"/>
                        <a:cs typeface="Times New Roman"/>
                      </a:endParaRPr>
                    </a:p>
                    <a:p>
                      <a:pPr>
                        <a:lnSpc>
                          <a:spcPct val="115000"/>
                        </a:lnSpc>
                        <a:spcAft>
                          <a:spcPts val="0"/>
                        </a:spcAft>
                      </a:pPr>
                      <a:r>
                        <a:rPr lang="en-US" sz="1200" b="1" dirty="0" smtClean="0">
                          <a:solidFill>
                            <a:srgbClr val="002060"/>
                          </a:solidFill>
                          <a:latin typeface="Times New Roman"/>
                          <a:ea typeface="Calibri"/>
                          <a:cs typeface="Times New Roman"/>
                        </a:rPr>
                        <a:t>Exhibition hours</a:t>
                      </a:r>
                      <a:endParaRPr lang="ru-RU" sz="1200" dirty="0">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smtClean="0">
                          <a:solidFill>
                            <a:schemeClr val="tx2"/>
                          </a:solidFill>
                          <a:latin typeface="Times New Roman" pitchFamily="18" charset="0"/>
                          <a:ea typeface="Calibri"/>
                          <a:cs typeface="Times New Roman" pitchFamily="18" charset="0"/>
                        </a:rPr>
                        <a:t>11:00-13:00</a:t>
                      </a:r>
                      <a:endParaRPr lang="ru-RU" sz="1200" dirty="0">
                        <a:solidFill>
                          <a:schemeClr val="tx2"/>
                        </a:solidFill>
                        <a:latin typeface="Times New Roman" pitchFamily="18" charset="0"/>
                        <a:ea typeface="Calibri"/>
                        <a:cs typeface="Times New Roman" pitchFamily="18" charset="0"/>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2"/>
                          </a:solidFill>
                          <a:latin typeface="Times New Roman"/>
                          <a:ea typeface="Calibri"/>
                          <a:cs typeface="Times New Roman"/>
                        </a:rPr>
                        <a:t>Sightseeing Tour</a:t>
                      </a:r>
                      <a:endParaRPr lang="ru-RU" sz="1200" dirty="0" smtClean="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a:solidFill>
                            <a:schemeClr val="tx2"/>
                          </a:solidFill>
                          <a:latin typeface="Times New Roman"/>
                          <a:ea typeface="Calibri"/>
                          <a:cs typeface="Times New Roman"/>
                        </a:rPr>
                        <a:t>1</a:t>
                      </a:r>
                      <a:r>
                        <a:rPr lang="ru-RU" sz="1200" dirty="0">
                          <a:solidFill>
                            <a:schemeClr val="tx2"/>
                          </a:solidFill>
                          <a:latin typeface="Times New Roman"/>
                          <a:ea typeface="Calibri"/>
                          <a:cs typeface="Times New Roman"/>
                        </a:rPr>
                        <a:t>7</a:t>
                      </a:r>
                      <a:r>
                        <a:rPr lang="en-US" sz="1200" dirty="0">
                          <a:solidFill>
                            <a:schemeClr val="tx2"/>
                          </a:solidFill>
                          <a:latin typeface="Times New Roman"/>
                          <a:ea typeface="Calibri"/>
                          <a:cs typeface="Times New Roman"/>
                        </a:rPr>
                        <a:t>:00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US" sz="1200" dirty="0" smtClean="0">
                          <a:solidFill>
                            <a:schemeClr val="tx2"/>
                          </a:solidFill>
                          <a:latin typeface="Times New Roman"/>
                          <a:ea typeface="Calibri"/>
                          <a:cs typeface="Times New Roman"/>
                        </a:rPr>
                        <a:t>Visit to the  Jewelry Free Economic Zone in Yerevan</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50104">
                <a:tc>
                  <a:txBody>
                    <a:bodyPr/>
                    <a:lstStyle/>
                    <a:p>
                      <a:pPr>
                        <a:lnSpc>
                          <a:spcPct val="115000"/>
                        </a:lnSpc>
                        <a:spcAft>
                          <a:spcPts val="0"/>
                        </a:spcAft>
                      </a:pPr>
                      <a:r>
                        <a:rPr lang="en-US" sz="1200" dirty="0" smtClean="0">
                          <a:solidFill>
                            <a:schemeClr val="tx2"/>
                          </a:solidFill>
                          <a:latin typeface="Times New Roman"/>
                          <a:ea typeface="Calibri"/>
                          <a:cs typeface="Times New Roman"/>
                        </a:rPr>
                        <a:t>19:3</a:t>
                      </a:r>
                      <a:r>
                        <a:rPr lang="ru-RU" sz="1200" dirty="0" smtClean="0">
                          <a:solidFill>
                            <a:schemeClr val="tx2"/>
                          </a:solidFill>
                          <a:latin typeface="Times New Roman"/>
                          <a:ea typeface="Calibri"/>
                          <a:cs typeface="Times New Roman"/>
                        </a:rPr>
                        <a:t>0</a:t>
                      </a:r>
                    </a:p>
                    <a:p>
                      <a:pPr>
                        <a:lnSpc>
                          <a:spcPct val="115000"/>
                        </a:lnSpc>
                        <a:spcAft>
                          <a:spcPts val="0"/>
                        </a:spcAft>
                      </a:pPr>
                      <a:r>
                        <a:rPr lang="en-US" sz="1200" dirty="0" smtClean="0">
                          <a:solidFill>
                            <a:schemeClr val="tx2"/>
                          </a:solidFill>
                          <a:latin typeface="Times New Roman"/>
                          <a:ea typeface="Calibri"/>
                          <a:cs typeface="Times New Roman"/>
                        </a:rPr>
                        <a:t>10:</a:t>
                      </a:r>
                      <a:r>
                        <a:rPr lang="ru-RU" sz="1200" dirty="0" smtClean="0">
                          <a:solidFill>
                            <a:schemeClr val="tx2"/>
                          </a:solidFill>
                          <a:latin typeface="Times New Roman"/>
                          <a:ea typeface="Calibri"/>
                          <a:cs typeface="Times New Roman"/>
                        </a:rPr>
                        <a:t>00</a:t>
                      </a:r>
                      <a:r>
                        <a:rPr lang="ru-RU" sz="1200" baseline="0" dirty="0" smtClean="0">
                          <a:solidFill>
                            <a:schemeClr val="tx2"/>
                          </a:solidFill>
                          <a:latin typeface="Times New Roman"/>
                          <a:ea typeface="Calibri"/>
                          <a:cs typeface="Times New Roman"/>
                        </a:rPr>
                        <a:t> – 19</a:t>
                      </a:r>
                      <a:r>
                        <a:rPr lang="en-US" sz="1200" baseline="0" dirty="0" smtClean="0">
                          <a:solidFill>
                            <a:schemeClr val="tx2"/>
                          </a:solidFill>
                          <a:latin typeface="Times New Roman"/>
                          <a:ea typeface="Calibri"/>
                          <a:cs typeface="Times New Roman"/>
                        </a:rPr>
                        <a:t>:00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tx2"/>
                          </a:solidFill>
                          <a:latin typeface="Times New Roman" pitchFamily="18" charset="0"/>
                          <a:ea typeface="Calibri"/>
                          <a:cs typeface="Times New Roman" pitchFamily="18" charset="0"/>
                        </a:rPr>
                        <a:t>Gala Concert Event in Celebration of Armenia’s National</a:t>
                      </a:r>
                      <a:r>
                        <a:rPr lang="en-US" sz="1200" baseline="0" dirty="0" smtClean="0">
                          <a:solidFill>
                            <a:schemeClr val="tx2"/>
                          </a:solidFill>
                          <a:latin typeface="Times New Roman" pitchFamily="18" charset="0"/>
                          <a:ea typeface="Calibri"/>
                          <a:cs typeface="Times New Roman" pitchFamily="18" charset="0"/>
                        </a:rPr>
                        <a:t> Jeweler’s Day</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aseline="0" dirty="0" smtClean="0">
                          <a:solidFill>
                            <a:schemeClr val="tx2"/>
                          </a:solidFill>
                          <a:latin typeface="Times New Roman" pitchFamily="18" charset="0"/>
                          <a:ea typeface="Calibri"/>
                          <a:cs typeface="Times New Roman" pitchFamily="18" charset="0"/>
                        </a:rPr>
                        <a:t> </a:t>
                      </a:r>
                      <a:r>
                        <a:rPr lang="en-US" sz="1200" baseline="0" dirty="0" smtClean="0">
                          <a:solidFill>
                            <a:schemeClr val="tx2"/>
                          </a:solidFill>
                          <a:latin typeface="Times New Roman"/>
                          <a:ea typeface="Calibri"/>
                          <a:cs typeface="Times New Roman"/>
                        </a:rPr>
                        <a:t>B2B Operating Hours</a:t>
                      </a:r>
                      <a:endParaRPr lang="ru-RU" sz="1200" baseline="0" dirty="0" smtClean="0">
                        <a:solidFill>
                          <a:schemeClr val="tx2"/>
                        </a:solidFill>
                        <a:latin typeface="Times New Roman"/>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ru-RU" sz="1200" dirty="0" smtClean="0">
                        <a:solidFill>
                          <a:schemeClr val="tx2"/>
                        </a:solidFill>
                        <a:latin typeface="Times New Roman" pitchFamily="18" charset="0"/>
                        <a:ea typeface="Calibri"/>
                        <a:cs typeface="Times New Roman" pitchFamily="18" charset="0"/>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14027">
                <a:tc>
                  <a:txBody>
                    <a:bodyPr/>
                    <a:lstStyle/>
                    <a:p>
                      <a:pPr>
                        <a:lnSpc>
                          <a:spcPct val="115000"/>
                        </a:lnSpc>
                        <a:spcAft>
                          <a:spcPts val="0"/>
                        </a:spcAft>
                      </a:pPr>
                      <a:r>
                        <a:rPr lang="en-US" sz="1200" b="1" dirty="0" smtClean="0">
                          <a:solidFill>
                            <a:srgbClr val="C00000"/>
                          </a:solidFill>
                          <a:latin typeface="Times New Roman"/>
                          <a:ea typeface="Calibri"/>
                          <a:cs typeface="Times New Roman"/>
                        </a:rPr>
                        <a:t>October </a:t>
                      </a:r>
                      <a:r>
                        <a:rPr lang="en-US" sz="1200" b="1" dirty="0">
                          <a:solidFill>
                            <a:srgbClr val="C00000"/>
                          </a:solidFill>
                          <a:latin typeface="Times New Roman"/>
                          <a:ea typeface="Calibri"/>
                          <a:cs typeface="Times New Roman"/>
                        </a:rPr>
                        <a:t>30, 2013</a:t>
                      </a:r>
                      <a:endParaRPr lang="ru-RU" sz="1200" dirty="0">
                        <a:latin typeface="Calibri"/>
                        <a:ea typeface="Calibri"/>
                        <a:cs typeface="Times New Roman"/>
                      </a:endParaRPr>
                    </a:p>
                    <a:p>
                      <a:pPr>
                        <a:lnSpc>
                          <a:spcPct val="115000"/>
                        </a:lnSpc>
                        <a:spcAft>
                          <a:spcPts val="0"/>
                        </a:spcAft>
                      </a:pPr>
                      <a:r>
                        <a:rPr lang="en-US" sz="1200" b="1" dirty="0" smtClean="0">
                          <a:solidFill>
                            <a:srgbClr val="002060"/>
                          </a:solidFill>
                          <a:latin typeface="Times New Roman"/>
                          <a:ea typeface="Calibri"/>
                          <a:cs typeface="Times New Roman"/>
                        </a:rPr>
                        <a:t>1</a:t>
                      </a:r>
                      <a:r>
                        <a:rPr lang="ru-RU" sz="1200" b="1" dirty="0" smtClean="0">
                          <a:solidFill>
                            <a:srgbClr val="002060"/>
                          </a:solidFill>
                          <a:latin typeface="Times New Roman"/>
                          <a:ea typeface="Calibri"/>
                          <a:cs typeface="Times New Roman"/>
                        </a:rPr>
                        <a:t>0</a:t>
                      </a:r>
                      <a:r>
                        <a:rPr lang="en-US" sz="1200" b="1" dirty="0" smtClean="0">
                          <a:solidFill>
                            <a:srgbClr val="002060"/>
                          </a:solidFill>
                          <a:latin typeface="Times New Roman"/>
                          <a:ea typeface="Calibri"/>
                          <a:cs typeface="Times New Roman"/>
                        </a:rPr>
                        <a:t>:00-15:00</a:t>
                      </a:r>
                      <a:endParaRPr lang="ru-RU" sz="1200" dirty="0">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ru-RU" sz="1200" dirty="0">
                        <a:latin typeface="Calibri"/>
                        <a:ea typeface="Calibri"/>
                        <a:cs typeface="Times New Roman"/>
                      </a:endParaRPr>
                    </a:p>
                    <a:p>
                      <a:pPr>
                        <a:lnSpc>
                          <a:spcPct val="115000"/>
                        </a:lnSpc>
                        <a:spcAft>
                          <a:spcPts val="0"/>
                        </a:spcAft>
                      </a:pPr>
                      <a:r>
                        <a:rPr lang="en-US" sz="1200" b="1" dirty="0" smtClean="0">
                          <a:solidFill>
                            <a:srgbClr val="002060"/>
                          </a:solidFill>
                          <a:latin typeface="Times New Roman"/>
                          <a:ea typeface="Calibri"/>
                          <a:cs typeface="Times New Roman"/>
                        </a:rPr>
                        <a:t>Exhibition hours</a:t>
                      </a:r>
                      <a:endParaRPr lang="ru-RU" sz="1200" dirty="0">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a:solidFill>
                            <a:schemeClr val="tx2"/>
                          </a:solidFill>
                          <a:latin typeface="Times New Roman"/>
                          <a:ea typeface="Calibri"/>
                          <a:cs typeface="Times New Roman"/>
                        </a:rPr>
                        <a:t>11:00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US" sz="1200" dirty="0" smtClean="0">
                          <a:solidFill>
                            <a:schemeClr val="tx2"/>
                          </a:solidFill>
                          <a:latin typeface="Times New Roman"/>
                          <a:ea typeface="Calibri"/>
                          <a:cs typeface="Times New Roman"/>
                        </a:rPr>
                        <a:t>Press Conference with Media</a:t>
                      </a:r>
                      <a:r>
                        <a:rPr lang="ru-RU" sz="1200" baseline="0" dirty="0" smtClean="0">
                          <a:solidFill>
                            <a:schemeClr val="tx2"/>
                          </a:solidFill>
                          <a:latin typeface="Times New Roman"/>
                          <a:ea typeface="Calibri"/>
                          <a:cs typeface="Times New Roman"/>
                        </a:rPr>
                        <a:t> </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a:solidFill>
                            <a:schemeClr val="tx2"/>
                          </a:solidFill>
                          <a:latin typeface="Times New Roman"/>
                          <a:ea typeface="Calibri"/>
                          <a:cs typeface="Times New Roman"/>
                        </a:rPr>
                        <a:t>15:00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US" sz="1200" dirty="0" smtClean="0">
                          <a:solidFill>
                            <a:schemeClr val="tx2"/>
                          </a:solidFill>
                          <a:latin typeface="Times New Roman"/>
                          <a:ea typeface="Calibri"/>
                          <a:cs typeface="Times New Roman"/>
                        </a:rPr>
                        <a:t>Exhibition Closing</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7014">
                <a:tc>
                  <a:txBody>
                    <a:bodyPr/>
                    <a:lstStyle/>
                    <a:p>
                      <a:pPr>
                        <a:lnSpc>
                          <a:spcPct val="115000"/>
                        </a:lnSpc>
                        <a:spcAft>
                          <a:spcPts val="0"/>
                        </a:spcAft>
                      </a:pPr>
                      <a:r>
                        <a:rPr lang="en-US" sz="1200" dirty="0" smtClean="0">
                          <a:solidFill>
                            <a:schemeClr val="tx2"/>
                          </a:solidFill>
                          <a:latin typeface="Times New Roman"/>
                          <a:ea typeface="Calibri"/>
                          <a:cs typeface="Times New Roman"/>
                        </a:rPr>
                        <a:t>10:00 </a:t>
                      </a:r>
                      <a:r>
                        <a:rPr lang="en-US" sz="1200" dirty="0">
                          <a:solidFill>
                            <a:schemeClr val="tx2"/>
                          </a:solidFill>
                          <a:latin typeface="Times New Roman"/>
                          <a:ea typeface="Calibri"/>
                          <a:cs typeface="Times New Roman"/>
                        </a:rPr>
                        <a:t>– </a:t>
                      </a:r>
                      <a:r>
                        <a:rPr lang="en-US" sz="1200" dirty="0" smtClean="0">
                          <a:solidFill>
                            <a:schemeClr val="tx2"/>
                          </a:solidFill>
                          <a:latin typeface="Times New Roman"/>
                          <a:ea typeface="Calibri"/>
                          <a:cs typeface="Times New Roman"/>
                        </a:rPr>
                        <a:t>1</a:t>
                      </a:r>
                      <a:r>
                        <a:rPr lang="ru-RU" sz="1200" dirty="0" smtClean="0">
                          <a:solidFill>
                            <a:schemeClr val="tx2"/>
                          </a:solidFill>
                          <a:latin typeface="Times New Roman"/>
                          <a:ea typeface="Calibri"/>
                          <a:cs typeface="Times New Roman"/>
                        </a:rPr>
                        <a:t>5</a:t>
                      </a:r>
                      <a:r>
                        <a:rPr lang="en-US" sz="1200" dirty="0" smtClean="0">
                          <a:solidFill>
                            <a:schemeClr val="tx2"/>
                          </a:solidFill>
                          <a:latin typeface="Times New Roman"/>
                          <a:ea typeface="Calibri"/>
                          <a:cs typeface="Times New Roman"/>
                        </a:rPr>
                        <a:t>:00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solidFill>
                            <a:schemeClr val="tx2"/>
                          </a:solidFill>
                          <a:latin typeface="Times New Roman"/>
                          <a:ea typeface="Calibri"/>
                          <a:cs typeface="Times New Roman"/>
                        </a:rPr>
                        <a:t>B2B Operating Hours</a:t>
                      </a:r>
                      <a:endParaRPr lang="en-US" sz="1200" dirty="0" smtClean="0">
                        <a:solidFill>
                          <a:schemeClr val="tx2"/>
                        </a:solidFill>
                        <a:latin typeface="Times New Roman"/>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14027">
                <a:tc>
                  <a:txBody>
                    <a:bodyPr/>
                    <a:lstStyle/>
                    <a:p>
                      <a:pPr>
                        <a:lnSpc>
                          <a:spcPct val="115000"/>
                        </a:lnSpc>
                        <a:spcAft>
                          <a:spcPts val="0"/>
                        </a:spcAft>
                      </a:pPr>
                      <a:r>
                        <a:rPr lang="en-US" sz="1200" dirty="0" smtClean="0">
                          <a:solidFill>
                            <a:schemeClr val="tx2"/>
                          </a:solidFill>
                          <a:latin typeface="Times New Roman"/>
                          <a:ea typeface="Calibri"/>
                          <a:cs typeface="Times New Roman"/>
                        </a:rPr>
                        <a:t>19:30</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US" sz="1200" dirty="0" smtClean="0">
                          <a:solidFill>
                            <a:schemeClr val="tx2"/>
                          </a:solidFill>
                          <a:latin typeface="Times New Roman"/>
                          <a:ea typeface="Calibri"/>
                          <a:cs typeface="Times New Roman"/>
                        </a:rPr>
                        <a:t>Gala Dinner Hosted by Armenian </a:t>
                      </a:r>
                      <a:r>
                        <a:rPr lang="en-US" sz="1200" dirty="0" err="1" smtClean="0">
                          <a:solidFill>
                            <a:schemeClr val="tx2"/>
                          </a:solidFill>
                          <a:latin typeface="Times New Roman"/>
                          <a:ea typeface="Calibri"/>
                          <a:cs typeface="Times New Roman"/>
                        </a:rPr>
                        <a:t>Jewellers</a:t>
                      </a:r>
                      <a:r>
                        <a:rPr lang="en-US" sz="1200" dirty="0" smtClean="0">
                          <a:solidFill>
                            <a:schemeClr val="tx2"/>
                          </a:solidFill>
                          <a:latin typeface="Times New Roman"/>
                          <a:ea typeface="Calibri"/>
                          <a:cs typeface="Times New Roman"/>
                        </a:rPr>
                        <a:t> Association</a:t>
                      </a:r>
                      <a:endParaRPr lang="ru-RU" sz="1200" dirty="0">
                        <a:solidFill>
                          <a:schemeClr val="tx2"/>
                        </a:solidFill>
                        <a:latin typeface="Calibri"/>
                        <a:ea typeface="Calibri"/>
                        <a:cs typeface="Times New Roman"/>
                      </a:endParaRPr>
                    </a:p>
                  </a:txBody>
                  <a:tcPr marL="52995" marR="529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pic>
        <p:nvPicPr>
          <p:cNvPr id="5121" name="Picture 1" descr="D:\Yerevan show 2012\small\DSC_4147.jpg"/>
          <p:cNvPicPr>
            <a:picLocks noChangeAspect="1" noChangeArrowheads="1"/>
          </p:cNvPicPr>
          <p:nvPr/>
        </p:nvPicPr>
        <p:blipFill>
          <a:blip r:embed="rId3" cstate="print"/>
          <a:srcRect/>
          <a:stretch>
            <a:fillRect/>
          </a:stretch>
        </p:blipFill>
        <p:spPr bwMode="auto">
          <a:xfrm>
            <a:off x="1269876" y="0"/>
            <a:ext cx="3029266" cy="2016224"/>
          </a:xfrm>
          <a:prstGeom prst="rect">
            <a:avLst/>
          </a:prstGeom>
          <a:ln>
            <a:noFill/>
          </a:ln>
          <a:effectLst>
            <a:softEdge rad="112500"/>
          </a:effectLst>
        </p:spPr>
      </p:pic>
      <p:pic>
        <p:nvPicPr>
          <p:cNvPr id="5122" name="Picture 2" descr="C:\Users\manukyan\Desktop\IMG_5091.JPG"/>
          <p:cNvPicPr>
            <a:picLocks noChangeAspect="1" noChangeArrowheads="1"/>
          </p:cNvPicPr>
          <p:nvPr/>
        </p:nvPicPr>
        <p:blipFill>
          <a:blip r:embed="rId4" cstate="print"/>
          <a:srcRect/>
          <a:stretch>
            <a:fillRect/>
          </a:stretch>
        </p:blipFill>
        <p:spPr bwMode="auto">
          <a:xfrm>
            <a:off x="333772" y="2060848"/>
            <a:ext cx="4752528" cy="2520280"/>
          </a:xfrm>
          <a:prstGeom prst="rect">
            <a:avLst/>
          </a:prstGeom>
          <a:ln>
            <a:noFill/>
          </a:ln>
          <a:effectLst>
            <a:softEdge rad="112500"/>
          </a:effectLst>
        </p:spPr>
      </p:pic>
      <p:pic>
        <p:nvPicPr>
          <p:cNvPr id="5123" name="Picture 3" descr="C:\Users\manukyan\Desktop\IMG_4786.JPG"/>
          <p:cNvPicPr>
            <a:picLocks noChangeAspect="1" noChangeArrowheads="1"/>
          </p:cNvPicPr>
          <p:nvPr/>
        </p:nvPicPr>
        <p:blipFill>
          <a:blip r:embed="rId5" cstate="print"/>
          <a:srcRect/>
          <a:stretch>
            <a:fillRect/>
          </a:stretch>
        </p:blipFill>
        <p:spPr bwMode="auto">
          <a:xfrm>
            <a:off x="1053852" y="4509120"/>
            <a:ext cx="3303611" cy="2204865"/>
          </a:xfrm>
          <a:prstGeom prst="rect">
            <a:avLst/>
          </a:prstGeom>
          <a:ln>
            <a:noFill/>
          </a:ln>
          <a:effectLst>
            <a:softEdge rad="112500"/>
          </a:effectLst>
        </p:spPr>
      </p:pic>
    </p:spTree>
    <p:extLst>
      <p:ext uri="{BB962C8B-B14F-4D97-AF65-F5344CB8AC3E}">
        <p14:creationId xmlns:p14="http://schemas.microsoft.com/office/powerpoint/2010/main" val="291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S102804879">
  <a:themeElements>
    <a:clrScheme name="Другая 22">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2060"/>
      </a:hlink>
      <a:folHlink>
        <a:srgbClr val="0070C0"/>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641EF9-33C8-4D25-9D25-76223251A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TS102804879</Template>
  <TotalTime>0</TotalTime>
  <Words>1626</Words>
  <Application>Microsoft Macintosh PowerPoint</Application>
  <PresentationFormat>Custom</PresentationFormat>
  <Paragraphs>403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TS102804879</vt:lpstr>
      <vt:lpstr>PowerPoint Presentation</vt:lpstr>
      <vt:lpstr>PowerPoint Presentation</vt:lpstr>
      <vt:lpstr>About Yerevan Show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2013-06-28T11:44:36Z</dcterms:created>
  <dcterms:modified xsi:type="dcterms:W3CDTF">2013-08-19T03:42:28Z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